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315" r:id="rId6"/>
    <p:sldId id="316" r:id="rId7"/>
    <p:sldId id="265" r:id="rId8"/>
    <p:sldId id="264" r:id="rId9"/>
    <p:sldId id="266" r:id="rId10"/>
    <p:sldId id="273" r:id="rId11"/>
    <p:sldId id="274" r:id="rId12"/>
    <p:sldId id="275" r:id="rId13"/>
    <p:sldId id="276" r:id="rId14"/>
    <p:sldId id="281" r:id="rId15"/>
    <p:sldId id="282" r:id="rId16"/>
    <p:sldId id="287" r:id="rId17"/>
    <p:sldId id="292" r:id="rId18"/>
    <p:sldId id="291" r:id="rId19"/>
    <p:sldId id="293" r:id="rId20"/>
    <p:sldId id="317" r:id="rId21"/>
    <p:sldId id="298" r:id="rId22"/>
    <p:sldId id="305" r:id="rId23"/>
    <p:sldId id="299" r:id="rId24"/>
    <p:sldId id="306" r:id="rId25"/>
    <p:sldId id="300" r:id="rId26"/>
    <p:sldId id="318" r:id="rId27"/>
    <p:sldId id="311" r:id="rId28"/>
    <p:sldId id="31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5B3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57374" autoAdjust="0"/>
  </p:normalViewPr>
  <p:slideViewPr>
    <p:cSldViewPr>
      <p:cViewPr varScale="1">
        <p:scale>
          <a:sx n="35" d="100"/>
          <a:sy n="35" d="100"/>
        </p:scale>
        <p:origin x="-211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0"/>
    </p:cViewPr>
  </p:sorterViewPr>
  <p:notesViewPr>
    <p:cSldViewPr>
      <p:cViewPr varScale="1">
        <p:scale>
          <a:sx n="72" d="100"/>
          <a:sy n="72" d="100"/>
        </p:scale>
        <p:origin x="-222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n-home.tss.oregonstate.edu\G4\etukl\VITAL%20Tillamook\Phase%204%20-%20Data%20Entry%20&amp;%20Analysis\Complete%20Data%20Table%20for%20VTI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n-home.tss.oregonstate.edu\G4\etukl\VITAL%20Tillamook\Phase%204%20-%20Data%20Entry%20&amp;%20Analysis\Complete%20Data%20Table%20for%20VTIP.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n-home.tss.oregonstate.edu\G4\etukl\VITAL%20Tillamook\Phase%204%20-%20Data%20Entry%20&amp;%20Analysis\Complete%20Data%20Table%20for%20VTIP.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n-home.tss.oregonstate.edu\G4\etukl\VITAL%20Tillamook\Phase%204%20-%20Data%20Entry%20&amp;%20Analysis\Complete%20Data%20Table%20for%20VTIP.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n-home.tss.oregonstate.edu\G4\etukl\VITAL%20Tillamook\Phase%204%20-%20Data%20Entry%20&amp;%20Analysis\Complete%20Data%20Table%20for%20VTIP.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n-home.tss.oregonstate.edu\G4\etukl\VITAL%20Tillamook\Phase%204%20-%20Data%20Entry%20&amp;%20Analysis\Complete%20Data%20Table%20for%20VTIP.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n-home.tss.oregonstate.edu\G4\etukl\VITAL%20Tillamook\Phase%204%20-%20Data%20Entry%20&amp;%20Analysis\Complete%20Data%20Table%20for%20VTI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dirty="0"/>
              <a:t>Percent</a:t>
            </a:r>
            <a:r>
              <a:rPr lang="en-US" sz="1400" baseline="0" dirty="0"/>
              <a:t> of Tillamook County Adult Seasonal &amp; Permanent Residents who Bike or Walk</a:t>
            </a:r>
          </a:p>
          <a:p>
            <a:pPr>
              <a:defRPr/>
            </a:pPr>
            <a:r>
              <a:rPr lang="en-US" sz="1200" b="0" i="1" baseline="0" dirty="0"/>
              <a:t>Source:</a:t>
            </a:r>
            <a:r>
              <a:rPr lang="en-US" sz="1200" b="0" i="0" baseline="0" dirty="0"/>
              <a:t> 2009 Vital Tillamook Indicator Project Survey</a:t>
            </a:r>
            <a:endParaRPr lang="en-US" sz="1200" b="0" i="1" dirty="0"/>
          </a:p>
        </c:rich>
      </c:tx>
      <c:layout/>
    </c:title>
    <c:plotArea>
      <c:layout/>
      <c:barChart>
        <c:barDir val="col"/>
        <c:grouping val="clustered"/>
        <c:varyColors val="1"/>
        <c:ser>
          <c:idx val="0"/>
          <c:order val="0"/>
          <c:spPr>
            <a:effectLst>
              <a:outerShdw blurRad="50800" dist="38100" algn="l" rotWithShape="0">
                <a:prstClr val="black">
                  <a:alpha val="40000"/>
                </a:prstClr>
              </a:outerShdw>
            </a:effectLst>
          </c:spPr>
          <c:dPt>
            <c:idx val="0"/>
            <c:spPr>
              <a:solidFill>
                <a:schemeClr val="accent1">
                  <a:lumMod val="75000"/>
                </a:schemeClr>
              </a:solidFill>
              <a:effectLst>
                <a:outerShdw blurRad="50800" dist="38100" algn="l" rotWithShape="0">
                  <a:prstClr val="black">
                    <a:alpha val="40000"/>
                  </a:prstClr>
                </a:outerShdw>
              </a:effectLst>
            </c:spPr>
          </c:dPt>
          <c:dPt>
            <c:idx val="1"/>
            <c:spPr>
              <a:solidFill>
                <a:schemeClr val="accent6">
                  <a:lumMod val="75000"/>
                </a:schemeClr>
              </a:solidFill>
              <a:effectLst>
                <a:outerShdw blurRad="50800" dist="38100" algn="l" rotWithShape="0">
                  <a:prstClr val="black">
                    <a:alpha val="40000"/>
                  </a:prstClr>
                </a:outerShdw>
              </a:effectLst>
            </c:spPr>
          </c:dPt>
          <c:dLbls>
            <c:dLbl>
              <c:idx val="0"/>
              <c:layout>
                <c:manualLayout>
                  <c:x val="-2.062610543514073E-7"/>
                  <c:y val="7.0922005618474825E-3"/>
                </c:manualLayout>
              </c:layout>
              <c:dLblPos val="outEnd"/>
              <c:showVal val="1"/>
            </c:dLbl>
            <c:dLbl>
              <c:idx val="1"/>
              <c:layout>
                <c:manualLayout>
                  <c:x val="-2.6197216507072652E-3"/>
                  <c:y val="7.0922005618474825E-3"/>
                </c:manualLayout>
              </c:layout>
              <c:dLblPos val="outEnd"/>
              <c:showVal val="1"/>
            </c:dLbl>
            <c:txPr>
              <a:bodyPr/>
              <a:lstStyle/>
              <a:p>
                <a:pPr>
                  <a:defRPr sz="1200"/>
                </a:pPr>
                <a:endParaRPr lang="en-US"/>
              </a:p>
            </c:txPr>
            <c:dLblPos val="outEnd"/>
            <c:showVal val="1"/>
          </c:dLbls>
          <c:cat>
            <c:strRef>
              <c:f>(Sheet2!$C$294,Sheet2!$C$300)</c:f>
              <c:strCache>
                <c:ptCount val="2"/>
                <c:pt idx="0">
                  <c:v>Bike</c:v>
                </c:pt>
                <c:pt idx="1">
                  <c:v>Walk</c:v>
                </c:pt>
              </c:strCache>
            </c:strRef>
          </c:cat>
          <c:val>
            <c:numRef>
              <c:f>(Sheet2!$D$294,Sheet2!$D$300)</c:f>
              <c:numCache>
                <c:formatCode>0%</c:formatCode>
                <c:ptCount val="2"/>
                <c:pt idx="0">
                  <c:v>0.24000000000000021</c:v>
                </c:pt>
                <c:pt idx="1">
                  <c:v>0.91</c:v>
                </c:pt>
              </c:numCache>
            </c:numRef>
          </c:val>
        </c:ser>
        <c:axId val="79789056"/>
        <c:axId val="122248192"/>
      </c:barChart>
      <c:catAx>
        <c:axId val="79789056"/>
        <c:scaling>
          <c:orientation val="minMax"/>
        </c:scaling>
        <c:axPos val="b"/>
        <c:tickLblPos val="nextTo"/>
        <c:txPr>
          <a:bodyPr/>
          <a:lstStyle/>
          <a:p>
            <a:pPr>
              <a:defRPr sz="1200" b="1"/>
            </a:pPr>
            <a:endParaRPr lang="en-US"/>
          </a:p>
        </c:txPr>
        <c:crossAx val="122248192"/>
        <c:crosses val="autoZero"/>
        <c:auto val="1"/>
        <c:lblAlgn val="ctr"/>
        <c:lblOffset val="100"/>
      </c:catAx>
      <c:valAx>
        <c:axId val="122248192"/>
        <c:scaling>
          <c:orientation val="minMax"/>
        </c:scaling>
        <c:axPos val="l"/>
        <c:majorGridlines/>
        <c:title>
          <c:tx>
            <c:rich>
              <a:bodyPr rot="-5400000" vert="horz"/>
              <a:lstStyle/>
              <a:p>
                <a:pPr>
                  <a:defRPr sz="1200" b="0"/>
                </a:pPr>
                <a:r>
                  <a:rPr lang="en-US" sz="1200" b="0"/>
                  <a:t>% of Tillamook</a:t>
                </a:r>
                <a:r>
                  <a:rPr lang="en-US" sz="1200" b="0" baseline="0"/>
                  <a:t> County Seasonal &amp; Permanent Adult Residents</a:t>
                </a:r>
                <a:endParaRPr lang="en-US" sz="1200" b="0"/>
              </a:p>
            </c:rich>
          </c:tx>
          <c:layout>
            <c:manualLayout>
              <c:xMode val="edge"/>
              <c:yMode val="edge"/>
              <c:x val="4.0880503144654086E-2"/>
              <c:y val="0.21078366124435097"/>
            </c:manualLayout>
          </c:layout>
        </c:title>
        <c:numFmt formatCode="0%" sourceLinked="1"/>
        <c:tickLblPos val="nextTo"/>
        <c:txPr>
          <a:bodyPr/>
          <a:lstStyle/>
          <a:p>
            <a:pPr>
              <a:defRPr sz="1200"/>
            </a:pPr>
            <a:endParaRPr lang="en-US"/>
          </a:p>
        </c:txPr>
        <c:crossAx val="79789056"/>
        <c:crosses val="autoZero"/>
        <c:crossBetween val="between"/>
        <c:majorUnit val="0.2"/>
      </c:valAx>
      <c:spPr>
        <a:solidFill>
          <a:prstClr val="white"/>
        </a:solidFill>
        <a:ln>
          <a:solidFill>
            <a:schemeClr val="tx1">
              <a:lumMod val="50000"/>
              <a:lumOff val="50000"/>
            </a:schemeClr>
          </a:solidFill>
        </a:ln>
      </c:spPr>
    </c:plotArea>
    <c:plotVisOnly val="1"/>
  </c:chart>
  <c:spPr>
    <a:solidFill>
      <a:schemeClr val="bg2">
        <a:lumMod val="90000"/>
      </a:schemeClr>
    </a:solidFill>
    <a:ln>
      <a:solidFill>
        <a:schemeClr val="tx1">
          <a:lumMod val="50000"/>
          <a:lumOff val="50000"/>
        </a:schemeClr>
      </a:solidFill>
    </a:ln>
    <a:effectLst>
      <a:outerShdw blurRad="50800" dist="38100" dir="2700000" algn="tl" rotWithShape="0">
        <a:prstClr val="black">
          <a:alpha val="40000"/>
        </a:prstClr>
      </a:outerShdw>
    </a:effectLst>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dirty="0"/>
              <a:t>Satisfaction with Access to Safe Streets to Walk or Bike on among Adult Seasonal &amp; Permanent Tillamook County Residents</a:t>
            </a:r>
          </a:p>
          <a:p>
            <a:pPr>
              <a:defRPr/>
            </a:pPr>
            <a:r>
              <a:rPr lang="en-US" sz="1200" b="0" i="1" dirty="0"/>
              <a:t>Source:</a:t>
            </a:r>
            <a:r>
              <a:rPr lang="en-US" sz="1200" b="0" i="0" baseline="0" dirty="0"/>
              <a:t> 2009 Vital Tillamook Indicator Project Survey</a:t>
            </a:r>
            <a:endParaRPr lang="en-US" sz="1200" b="0" i="1" dirty="0"/>
          </a:p>
        </c:rich>
      </c:tx>
      <c:layout/>
    </c:title>
    <c:plotArea>
      <c:layout>
        <c:manualLayout>
          <c:layoutTarget val="inner"/>
          <c:xMode val="edge"/>
          <c:yMode val="edge"/>
          <c:x val="0.16467166839994027"/>
          <c:y val="0.32529596472244993"/>
          <c:w val="0.82333060961719462"/>
          <c:h val="0.51347785747228969"/>
        </c:manualLayout>
      </c:layout>
      <c:barChart>
        <c:barDir val="col"/>
        <c:grouping val="clustered"/>
        <c:ser>
          <c:idx val="0"/>
          <c:order val="0"/>
          <c:spPr>
            <a:effectLst>
              <a:outerShdw blurRad="50800" dist="38100" algn="l" rotWithShape="0">
                <a:prstClr val="black">
                  <a:alpha val="40000"/>
                </a:prstClr>
              </a:outerShdw>
            </a:effectLst>
          </c:spPr>
          <c:dPt>
            <c:idx val="0"/>
            <c:spPr>
              <a:solidFill>
                <a:schemeClr val="accent3">
                  <a:lumMod val="75000"/>
                </a:schemeClr>
              </a:solidFill>
              <a:effectLst>
                <a:outerShdw blurRad="50800" dist="38100" algn="l" rotWithShape="0">
                  <a:prstClr val="black">
                    <a:alpha val="40000"/>
                  </a:prstClr>
                </a:outerShdw>
              </a:effectLst>
            </c:spPr>
          </c:dPt>
          <c:dPt>
            <c:idx val="1"/>
            <c:spPr>
              <a:solidFill>
                <a:schemeClr val="accent4">
                  <a:lumMod val="75000"/>
                </a:schemeClr>
              </a:solidFill>
              <a:effectLst>
                <a:outerShdw blurRad="50800" dist="38100" algn="l" rotWithShape="0">
                  <a:prstClr val="black">
                    <a:alpha val="40000"/>
                  </a:prstClr>
                </a:outerShdw>
              </a:effectLst>
            </c:spPr>
          </c:dPt>
          <c:dLbls>
            <c:dLbl>
              <c:idx val="1"/>
              <c:layout>
                <c:manualLayout>
                  <c:x val="-2.1150893874114806E-3"/>
                  <c:y val="-3.3370657249818331E-2"/>
                </c:manualLayout>
              </c:layout>
              <c:dLblPos val="outEnd"/>
              <c:showVal val="1"/>
            </c:dLbl>
            <c:dLblPos val="outEnd"/>
            <c:showVal val="1"/>
          </c:dLbls>
          <c:cat>
            <c:strRef>
              <c:f>Sheet2!$C$308:$C$309</c:f>
              <c:strCache>
                <c:ptCount val="2"/>
                <c:pt idx="0">
                  <c:v>Satisfied with access to streets to bike on</c:v>
                </c:pt>
                <c:pt idx="1">
                  <c:v>Satisfied with access to streets to walk on</c:v>
                </c:pt>
              </c:strCache>
            </c:strRef>
          </c:cat>
          <c:val>
            <c:numRef>
              <c:f>Sheet2!$D$308:$D$309</c:f>
              <c:numCache>
                <c:formatCode>0%</c:formatCode>
                <c:ptCount val="2"/>
                <c:pt idx="0">
                  <c:v>0.2303</c:v>
                </c:pt>
                <c:pt idx="1">
                  <c:v>0.52949999999999997</c:v>
                </c:pt>
              </c:numCache>
            </c:numRef>
          </c:val>
        </c:ser>
        <c:axId val="122672256"/>
        <c:axId val="122673792"/>
      </c:barChart>
      <c:catAx>
        <c:axId val="122672256"/>
        <c:scaling>
          <c:orientation val="minMax"/>
        </c:scaling>
        <c:axPos val="b"/>
        <c:tickLblPos val="nextTo"/>
        <c:txPr>
          <a:bodyPr/>
          <a:lstStyle/>
          <a:p>
            <a:pPr>
              <a:defRPr sz="1200" b="1"/>
            </a:pPr>
            <a:endParaRPr lang="en-US"/>
          </a:p>
        </c:txPr>
        <c:crossAx val="122673792"/>
        <c:crosses val="autoZero"/>
        <c:auto val="1"/>
        <c:lblAlgn val="ctr"/>
        <c:lblOffset val="100"/>
      </c:catAx>
      <c:valAx>
        <c:axId val="122673792"/>
        <c:scaling>
          <c:orientation val="minMax"/>
          <c:max val="1"/>
        </c:scaling>
        <c:axPos val="l"/>
        <c:majorGridlines/>
        <c:title>
          <c:tx>
            <c:rich>
              <a:bodyPr rot="-5400000" vert="horz"/>
              <a:lstStyle/>
              <a:p>
                <a:pPr>
                  <a:defRPr b="0"/>
                </a:pPr>
                <a:r>
                  <a:rPr lang="en-US" b="0"/>
                  <a:t>% of Tillamook County Residents</a:t>
                </a:r>
              </a:p>
            </c:rich>
          </c:tx>
          <c:layout/>
        </c:title>
        <c:numFmt formatCode="0%" sourceLinked="1"/>
        <c:tickLblPos val="nextTo"/>
        <c:crossAx val="122672256"/>
        <c:crosses val="autoZero"/>
        <c:crossBetween val="between"/>
        <c:majorUnit val="0.2"/>
      </c:valAx>
      <c:spPr>
        <a:solidFill>
          <a:prstClr val="white"/>
        </a:solidFill>
        <a:ln>
          <a:solidFill>
            <a:schemeClr val="tx1">
              <a:lumMod val="50000"/>
              <a:lumOff val="50000"/>
            </a:schemeClr>
          </a:solidFill>
        </a:ln>
      </c:spPr>
    </c:plotArea>
    <c:plotVisOnly val="1"/>
  </c:chart>
  <c:spPr>
    <a:solidFill>
      <a:schemeClr val="bg2">
        <a:lumMod val="90000"/>
      </a:schemeClr>
    </a:solidFill>
    <a:ln>
      <a:solidFill>
        <a:schemeClr val="tx1">
          <a:lumMod val="50000"/>
          <a:lumOff val="50000"/>
        </a:schemeClr>
      </a:solidFill>
    </a:ln>
    <a:effectLst>
      <a:outerShdw blurRad="50800" dist="38100" dir="2700000" algn="tl" rotWithShape="0">
        <a:prstClr val="black">
          <a:alpha val="40000"/>
        </a:prstClr>
      </a:outerShdw>
    </a:effectLst>
  </c:spPr>
  <c:txPr>
    <a:bodyPr/>
    <a:lstStyle/>
    <a:p>
      <a:pPr>
        <a:defRPr sz="12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7"/>
  <c:chart>
    <c:autoTitleDeleted val="1"/>
    <c:plotArea>
      <c:layout>
        <c:manualLayout>
          <c:layoutTarget val="inner"/>
          <c:xMode val="edge"/>
          <c:yMode val="edge"/>
          <c:x val="0.47790177967770536"/>
          <c:y val="3.1966631478800356E-2"/>
          <c:w val="0.4881736362685834"/>
          <c:h val="0.84259147314408456"/>
        </c:manualLayout>
      </c:layout>
      <c:barChart>
        <c:barDir val="bar"/>
        <c:grouping val="clustered"/>
        <c:varyColors val="1"/>
        <c:ser>
          <c:idx val="0"/>
          <c:order val="0"/>
          <c:spPr>
            <a:ln>
              <a:solidFill>
                <a:sysClr val="windowText" lastClr="000000">
                  <a:lumMod val="50000"/>
                  <a:lumOff val="50000"/>
                </a:sysClr>
              </a:solidFill>
            </a:ln>
            <a:effectLst>
              <a:outerShdw blurRad="50800" dist="38100" dir="2700000" algn="tl" rotWithShape="0">
                <a:prstClr val="black">
                  <a:alpha val="40000"/>
                </a:prstClr>
              </a:outerShdw>
            </a:effectLst>
          </c:spPr>
          <c:dLbls>
            <c:txPr>
              <a:bodyPr/>
              <a:lstStyle/>
              <a:p>
                <a:pPr>
                  <a:defRPr sz="1100"/>
                </a:pPr>
                <a:endParaRPr lang="en-US"/>
              </a:p>
            </c:txPr>
            <c:dLblPos val="outEnd"/>
            <c:showVal val="1"/>
          </c:dLbls>
          <c:cat>
            <c:strRef>
              <c:f>Sheet2!$C$4:$C$21</c:f>
              <c:strCache>
                <c:ptCount val="18"/>
                <c:pt idx="0">
                  <c:v>Management of companies and enterprises</c:v>
                </c:pt>
                <c:pt idx="1">
                  <c:v>Information</c:v>
                </c:pt>
                <c:pt idx="2">
                  <c:v>Educational services</c:v>
                </c:pt>
                <c:pt idx="3">
                  <c:v>Arts, entertainment, and recreation</c:v>
                </c:pt>
                <c:pt idx="4">
                  <c:v>Finance and insurance</c:v>
                </c:pt>
                <c:pt idx="5">
                  <c:v>Transportation and warehousing</c:v>
                </c:pt>
                <c:pt idx="6">
                  <c:v>Professional, scientific, and technical services</c:v>
                </c:pt>
                <c:pt idx="7">
                  <c:v>Administrative and waste services</c:v>
                </c:pt>
                <c:pt idx="8">
                  <c:v>Forestry, Fishing, and Related</c:v>
                </c:pt>
                <c:pt idx="9">
                  <c:v>Real estate and rental and leasing</c:v>
                </c:pt>
                <c:pt idx="10">
                  <c:v>Other services, except public administration</c:v>
                </c:pt>
                <c:pt idx="11">
                  <c:v>Construction</c:v>
                </c:pt>
                <c:pt idx="12">
                  <c:v>Farm (proprietors &amp; employees)</c:v>
                </c:pt>
                <c:pt idx="13">
                  <c:v>Health care and social assistance</c:v>
                </c:pt>
                <c:pt idx="14">
                  <c:v>Accommodation and food services</c:v>
                </c:pt>
                <c:pt idx="15">
                  <c:v>Retail trade</c:v>
                </c:pt>
                <c:pt idx="16">
                  <c:v>Manufacturing</c:v>
                </c:pt>
                <c:pt idx="17">
                  <c:v>Government and government enterprises</c:v>
                </c:pt>
              </c:strCache>
            </c:strRef>
          </c:cat>
          <c:val>
            <c:numRef>
              <c:f>Sheet2!$D$4:$D$21</c:f>
              <c:numCache>
                <c:formatCode>0.00%</c:formatCode>
                <c:ptCount val="18"/>
                <c:pt idx="0">
                  <c:v>4.6099809746816918E-3</c:v>
                </c:pt>
                <c:pt idx="1">
                  <c:v>6.8052100102444033E-3</c:v>
                </c:pt>
                <c:pt idx="2">
                  <c:v>7.2442558173569441E-3</c:v>
                </c:pt>
                <c:pt idx="3">
                  <c:v>1.6683740670276601E-2</c:v>
                </c:pt>
                <c:pt idx="4">
                  <c:v>1.9610712717693549E-2</c:v>
                </c:pt>
                <c:pt idx="5">
                  <c:v>2.7074491438606782E-2</c:v>
                </c:pt>
                <c:pt idx="6">
                  <c:v>3.1318600907361334E-2</c:v>
                </c:pt>
                <c:pt idx="7">
                  <c:v>4.2367920386360433E-2</c:v>
                </c:pt>
                <c:pt idx="8">
                  <c:v>4.6099809746816919E-2</c:v>
                </c:pt>
                <c:pt idx="9">
                  <c:v>4.6392506951559109E-2</c:v>
                </c:pt>
                <c:pt idx="10">
                  <c:v>6.1393238694570473E-2</c:v>
                </c:pt>
                <c:pt idx="11">
                  <c:v>7.5881750329284361E-2</c:v>
                </c:pt>
                <c:pt idx="12">
                  <c:v>7.5954924630469781E-2</c:v>
                </c:pt>
                <c:pt idx="13">
                  <c:v>8.2101565930045362E-2</c:v>
                </c:pt>
                <c:pt idx="14">
                  <c:v>9.8273086492024E-2</c:v>
                </c:pt>
                <c:pt idx="15">
                  <c:v>0.11063954339236035</c:v>
                </c:pt>
                <c:pt idx="16">
                  <c:v>0.11466412995756003</c:v>
                </c:pt>
                <c:pt idx="17">
                  <c:v>0.14056783257720123</c:v>
                </c:pt>
              </c:numCache>
            </c:numRef>
          </c:val>
        </c:ser>
        <c:dLbls>
          <c:showVal val="1"/>
        </c:dLbls>
        <c:gapWidth val="61"/>
        <c:axId val="122736000"/>
        <c:axId val="122750080"/>
      </c:barChart>
      <c:catAx>
        <c:axId val="122736000"/>
        <c:scaling>
          <c:orientation val="minMax"/>
        </c:scaling>
        <c:axPos val="l"/>
        <c:majorTickMark val="none"/>
        <c:tickLblPos val="nextTo"/>
        <c:txPr>
          <a:bodyPr/>
          <a:lstStyle/>
          <a:p>
            <a:pPr>
              <a:defRPr sz="1100" baseline="0"/>
            </a:pPr>
            <a:endParaRPr lang="en-US"/>
          </a:p>
        </c:txPr>
        <c:crossAx val="122750080"/>
        <c:crosses val="autoZero"/>
        <c:auto val="1"/>
        <c:lblAlgn val="ctr"/>
        <c:lblOffset val="100"/>
      </c:catAx>
      <c:valAx>
        <c:axId val="122750080"/>
        <c:scaling>
          <c:orientation val="minMax"/>
        </c:scaling>
        <c:axPos val="b"/>
        <c:majorGridlines/>
        <c:title>
          <c:tx>
            <c:rich>
              <a:bodyPr/>
              <a:lstStyle/>
              <a:p>
                <a:pPr>
                  <a:defRPr sz="1200" b="0"/>
                </a:pPr>
                <a:r>
                  <a:rPr lang="en-US" sz="1200" b="0"/>
                  <a:t>% of Jobs</a:t>
                </a:r>
              </a:p>
            </c:rich>
          </c:tx>
          <c:layout/>
        </c:title>
        <c:numFmt formatCode="0%" sourceLinked="0"/>
        <c:majorTickMark val="none"/>
        <c:tickLblPos val="nextTo"/>
        <c:txPr>
          <a:bodyPr/>
          <a:lstStyle/>
          <a:p>
            <a:pPr>
              <a:defRPr sz="1100"/>
            </a:pPr>
            <a:endParaRPr lang="en-US"/>
          </a:p>
        </c:txPr>
        <c:crossAx val="122736000"/>
        <c:crosses val="autoZero"/>
        <c:crossBetween val="between"/>
        <c:majorUnit val="2.0000000000000011E-2"/>
      </c:valAx>
      <c:spPr>
        <a:ln>
          <a:solidFill>
            <a:schemeClr val="tx1">
              <a:lumMod val="50000"/>
              <a:lumOff val="50000"/>
            </a:schemeClr>
          </a:solidFill>
        </a:ln>
      </c:spPr>
    </c:plotArea>
    <c:plotVisOnly val="1"/>
  </c:chart>
  <c:spPr>
    <a:solidFill>
      <a:schemeClr val="bg2">
        <a:lumMod val="90000"/>
      </a:schemeClr>
    </a:solidFill>
    <a:ln>
      <a:solidFill>
        <a:schemeClr val="tx1">
          <a:lumMod val="50000"/>
          <a:lumOff val="50000"/>
        </a:schemeClr>
      </a:solidFill>
    </a:ln>
    <a:effectLst>
      <a:outerShdw blurRad="50800" dist="38100" dir="2700000" algn="tl" rotWithShape="0">
        <a:prstClr val="black">
          <a:alpha val="40000"/>
        </a:prstClr>
      </a:outerShdw>
    </a:effectLst>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025" b="1" i="0" u="none" strike="noStrike" baseline="0">
                <a:solidFill>
                  <a:srgbClr val="000000"/>
                </a:solidFill>
                <a:latin typeface="Calibri"/>
                <a:ea typeface="Calibri"/>
                <a:cs typeface="Calibri"/>
              </a:defRPr>
            </a:pPr>
            <a:r>
              <a:rPr lang="en-US" sz="1600" dirty="0"/>
              <a:t>Civic Participation of Tillamook County </a:t>
            </a:r>
            <a:r>
              <a:rPr lang="en-US" sz="1600" u="sng" dirty="0"/>
              <a:t>Permanent</a:t>
            </a:r>
            <a:r>
              <a:rPr lang="en-US" sz="1600" u="sng" baseline="0" dirty="0"/>
              <a:t> &amp; Seasonal Resident</a:t>
            </a:r>
            <a:r>
              <a:rPr lang="en-US" sz="1600" baseline="0" dirty="0"/>
              <a:t> Adults</a:t>
            </a:r>
            <a:endParaRPr lang="en-US" sz="1400" dirty="0"/>
          </a:p>
          <a:p>
            <a:pPr>
              <a:defRPr sz="1025" b="1" i="0" u="none" strike="noStrike" baseline="0">
                <a:solidFill>
                  <a:srgbClr val="000000"/>
                </a:solidFill>
                <a:latin typeface="Calibri"/>
                <a:ea typeface="Calibri"/>
                <a:cs typeface="Calibri"/>
              </a:defRPr>
            </a:pPr>
            <a:r>
              <a:rPr lang="en-US" sz="1200" b="0" i="1" dirty="0"/>
              <a:t>Source: </a:t>
            </a:r>
            <a:r>
              <a:rPr lang="en-US" sz="1200" b="0" i="0" dirty="0"/>
              <a:t>2009</a:t>
            </a:r>
            <a:r>
              <a:rPr lang="en-US" sz="1200" b="0" i="0" baseline="0" dirty="0"/>
              <a:t> Vital Tillamook Indicator Project Survey</a:t>
            </a:r>
            <a:endParaRPr lang="en-US" sz="1200" b="0" i="1" dirty="0"/>
          </a:p>
        </c:rich>
      </c:tx>
      <c:layout>
        <c:manualLayout>
          <c:xMode val="edge"/>
          <c:yMode val="edge"/>
          <c:x val="0.14975465023393814"/>
          <c:y val="1.6220600162206007E-2"/>
        </c:manualLayout>
      </c:layout>
      <c:spPr>
        <a:noFill/>
        <a:ln w="25400">
          <a:noFill/>
        </a:ln>
      </c:spPr>
    </c:title>
    <c:plotArea>
      <c:layout>
        <c:manualLayout>
          <c:layoutTarget val="inner"/>
          <c:xMode val="edge"/>
          <c:yMode val="edge"/>
          <c:x val="0.41148797806524307"/>
          <c:y val="0.27987334432033206"/>
          <c:w val="0.22433398950131259"/>
          <c:h val="0.58431178660806926"/>
        </c:manualLayout>
      </c:layout>
      <c:radarChart>
        <c:radarStyle val="filled"/>
        <c:ser>
          <c:idx val="0"/>
          <c:order val="0"/>
          <c:tx>
            <c:strRef>
              <c:f>Sheet2!$C$58</c:f>
              <c:strCache>
                <c:ptCount val="1"/>
                <c:pt idx="0">
                  <c:v>% of Tillamook County adult permanent and seasonal residents</c:v>
                </c:pt>
              </c:strCache>
            </c:strRef>
          </c:tx>
          <c:spPr>
            <a:gradFill flip="none" rotWithShape="1">
              <a:gsLst>
                <a:gs pos="0">
                  <a:srgbClr val="D6B19C"/>
                </a:gs>
                <a:gs pos="30000">
                  <a:srgbClr val="D49E6C"/>
                </a:gs>
                <a:gs pos="70000">
                  <a:srgbClr val="A65528"/>
                </a:gs>
                <a:gs pos="100000">
                  <a:srgbClr val="663012"/>
                </a:gs>
              </a:gsLst>
              <a:path path="circle">
                <a:fillToRect l="50000" t="50000" r="50000" b="50000"/>
              </a:path>
              <a:tileRect/>
            </a:gradFill>
            <a:ln w="12700">
              <a:noFill/>
              <a:prstDash val="solid"/>
            </a:ln>
          </c:spPr>
          <c:dLbls>
            <c:dLbl>
              <c:idx val="0"/>
              <c:layout>
                <c:manualLayout>
                  <c:x val="0.15621092817943247"/>
                  <c:y val="-0.17613359580052493"/>
                </c:manualLayout>
              </c:layout>
              <c:showVal val="1"/>
            </c:dLbl>
            <c:dLbl>
              <c:idx val="1"/>
              <c:layout>
                <c:manualLayout>
                  <c:x val="0.31309102839417802"/>
                  <c:y val="-9.3530708661417522E-2"/>
                </c:manualLayout>
              </c:layout>
              <c:showVal val="1"/>
            </c:dLbl>
            <c:dLbl>
              <c:idx val="2"/>
              <c:layout>
                <c:manualLayout>
                  <c:x val="0.26008995466475782"/>
                  <c:y val="6.2790813648294003E-2"/>
                </c:manualLayout>
              </c:layout>
              <c:showVal val="1"/>
            </c:dLbl>
            <c:dLbl>
              <c:idx val="3"/>
              <c:layout>
                <c:manualLayout>
                  <c:x val="-1.463743736578388E-2"/>
                  <c:y val="0.30660629921259891"/>
                </c:manualLayout>
              </c:layout>
              <c:showVal val="1"/>
            </c:dLbl>
            <c:dLbl>
              <c:idx val="4"/>
              <c:layout>
                <c:manualLayout>
                  <c:x val="-0.36253638749701778"/>
                  <c:y val="1.4446719160104982E-2"/>
                </c:manualLayout>
              </c:layout>
              <c:showVal val="1"/>
            </c:dLbl>
            <c:dLbl>
              <c:idx val="5"/>
              <c:layout>
                <c:manualLayout>
                  <c:x val="-0.24134690194975628"/>
                  <c:y val="-7.5351583958982019E-2"/>
                </c:manualLayout>
              </c:layout>
              <c:showVal val="1"/>
            </c:dLbl>
            <c:spPr>
              <a:solidFill>
                <a:srgbClr val="D3A77B"/>
              </a:solidFill>
              <a:ln>
                <a:noFill/>
              </a:ln>
              <a:effectLst>
                <a:outerShdw blurRad="50800" dist="38100" dir="2700000" algn="tl" rotWithShape="0">
                  <a:prstClr val="black">
                    <a:alpha val="40000"/>
                  </a:prstClr>
                </a:outerShdw>
              </a:effectLst>
            </c:spPr>
            <c:txPr>
              <a:bodyPr/>
              <a:lstStyle/>
              <a:p>
                <a:pPr>
                  <a:defRPr sz="1600" b="1"/>
                </a:pPr>
                <a:endParaRPr lang="en-US"/>
              </a:p>
            </c:txPr>
            <c:showVal val="1"/>
          </c:dLbls>
          <c:cat>
            <c:strRef>
              <c:f>Sheet2!$C$59:$C$64</c:f>
              <c:strCache>
                <c:ptCount val="6"/>
                <c:pt idx="0">
                  <c:v>Attended public meetings</c:v>
                </c:pt>
                <c:pt idx="1">
                  <c:v>Participated on boards</c:v>
                </c:pt>
                <c:pt idx="2">
                  <c:v>Volunteered time</c:v>
                </c:pt>
                <c:pt idx="3">
                  <c:v>Applied or ran for public office</c:v>
                </c:pt>
                <c:pt idx="4">
                  <c:v>Donated money, services, materials</c:v>
                </c:pt>
                <c:pt idx="5">
                  <c:v>Helped raise money</c:v>
                </c:pt>
              </c:strCache>
            </c:strRef>
          </c:cat>
          <c:val>
            <c:numRef>
              <c:f>Sheet2!$D$59:$D$64</c:f>
              <c:numCache>
                <c:formatCode>0%</c:formatCode>
                <c:ptCount val="6"/>
                <c:pt idx="0">
                  <c:v>0.26870000000000005</c:v>
                </c:pt>
                <c:pt idx="1">
                  <c:v>0.14130000000000001</c:v>
                </c:pt>
                <c:pt idx="2">
                  <c:v>0.32350000000000251</c:v>
                </c:pt>
                <c:pt idx="3">
                  <c:v>3.44E-2</c:v>
                </c:pt>
                <c:pt idx="4">
                  <c:v>0.71180000000000065</c:v>
                </c:pt>
                <c:pt idx="5">
                  <c:v>0.38580000000000336</c:v>
                </c:pt>
              </c:numCache>
            </c:numRef>
          </c:val>
        </c:ser>
        <c:axId val="122830848"/>
        <c:axId val="122832384"/>
      </c:radarChart>
      <c:catAx>
        <c:axId val="122830848"/>
        <c:scaling>
          <c:orientation val="minMax"/>
        </c:scaling>
        <c:axPos val="b"/>
        <c:majorGridlines>
          <c:spPr>
            <a:ln w="3175">
              <a:solidFill>
                <a:srgbClr val="000000"/>
              </a:solidFill>
              <a:prstDash val="solid"/>
            </a:ln>
          </c:spPr>
        </c:majorGridlines>
        <c:numFmt formatCode="General" sourceLinked="1"/>
        <c:majorTickMark val="none"/>
        <c:tickLblPos val="nextTo"/>
        <c:spPr>
          <a:noFill/>
          <a:ln w="9525">
            <a:noFill/>
          </a:ln>
        </c:spPr>
        <c:txPr>
          <a:bodyPr rot="0" vert="horz"/>
          <a:lstStyle/>
          <a:p>
            <a:pPr>
              <a:defRPr sz="1400" b="1" i="0" u="none" strike="noStrike" baseline="0">
                <a:solidFill>
                  <a:srgbClr val="000000"/>
                </a:solidFill>
                <a:latin typeface="Calibri"/>
                <a:ea typeface="Calibri"/>
                <a:cs typeface="Calibri"/>
              </a:defRPr>
            </a:pPr>
            <a:endParaRPr lang="en-US"/>
          </a:p>
        </c:txPr>
        <c:crossAx val="122832384"/>
        <c:crosses val="autoZero"/>
        <c:lblAlgn val="ctr"/>
        <c:lblOffset val="100"/>
      </c:catAx>
      <c:valAx>
        <c:axId val="122832384"/>
        <c:scaling>
          <c:orientation val="minMax"/>
          <c:max val="1"/>
        </c:scaling>
        <c:axPos val="l"/>
        <c:majorGridlines>
          <c:spPr>
            <a:ln w="3175">
              <a:solidFill>
                <a:srgbClr val="000000"/>
              </a:solidFill>
              <a:prstDash val="solid"/>
            </a:ln>
          </c:spPr>
        </c:majorGridlines>
        <c:numFmt formatCode="0%" sourceLinked="1"/>
        <c:majorTickMark val="none"/>
        <c:tickLblPos val="nextTo"/>
        <c:spPr>
          <a:ln w="3175">
            <a:solidFill>
              <a:srgbClr val="000000"/>
            </a:solidFill>
            <a:prstDash val="solid"/>
          </a:ln>
        </c:spPr>
        <c:txPr>
          <a:bodyPr rot="-240000" vert="horz"/>
          <a:lstStyle/>
          <a:p>
            <a:pPr>
              <a:defRPr sz="1025" b="0" i="0" u="none" strike="noStrike" baseline="0">
                <a:solidFill>
                  <a:srgbClr val="000000"/>
                </a:solidFill>
                <a:latin typeface="Calibri"/>
                <a:ea typeface="Calibri"/>
                <a:cs typeface="Calibri"/>
              </a:defRPr>
            </a:pPr>
            <a:endParaRPr lang="en-US"/>
          </a:p>
        </c:txPr>
        <c:crossAx val="122830848"/>
        <c:crosses val="autoZero"/>
        <c:crossBetween val="between"/>
      </c:valAx>
      <c:spPr>
        <a:noFill/>
        <a:ln w="25400">
          <a:noFill/>
        </a:ln>
      </c:spPr>
    </c:plotArea>
    <c:plotVisOnly val="1"/>
    <c:dispBlanksAs val="gap"/>
  </c:chart>
  <c:spPr>
    <a:solidFill>
      <a:schemeClr val="bg2">
        <a:lumMod val="90000"/>
      </a:schemeClr>
    </a:solidFill>
    <a:ln w="3175">
      <a:solidFill>
        <a:schemeClr val="tx1">
          <a:lumMod val="50000"/>
          <a:lumOff val="50000"/>
        </a:schemeClr>
      </a:solidFill>
      <a:prstDash val="solid"/>
    </a:ln>
    <a:effectLst>
      <a:outerShdw blurRad="50800" dist="38100" dir="2700000" algn="tl" rotWithShape="0">
        <a:prstClr val="black">
          <a:alpha val="40000"/>
        </a:prstClr>
      </a:outerShdw>
    </a:effectLst>
  </c:spPr>
  <c:txPr>
    <a:bodyPr/>
    <a:lstStyle/>
    <a:p>
      <a:pPr>
        <a:defRPr sz="1025" b="0" i="0" u="none" strike="noStrike" baseline="0">
          <a:solidFill>
            <a:srgbClr val="000000"/>
          </a:solidFill>
          <a:latin typeface="Calibri"/>
          <a:ea typeface="Calibri"/>
          <a:cs typeface="Calibri"/>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pPr>
            <a:r>
              <a:rPr lang="en-US" sz="1500" b="1" i="0" baseline="0" dirty="0"/>
              <a:t>Community Capacity in Tillamook County, 2009</a:t>
            </a:r>
            <a:endParaRPr lang="en-US" sz="1500" dirty="0"/>
          </a:p>
          <a:p>
            <a:pPr>
              <a:defRPr sz="1200"/>
            </a:pPr>
            <a:r>
              <a:rPr lang="en-US" sz="1050" b="0" i="1" baseline="0" dirty="0"/>
              <a:t>Source: </a:t>
            </a:r>
            <a:r>
              <a:rPr lang="en-US" sz="1050" b="0" i="0" baseline="0" dirty="0"/>
              <a:t>2009 Vital Tillamook Indicator Project Survey</a:t>
            </a:r>
          </a:p>
        </c:rich>
      </c:tx>
      <c:layout/>
    </c:title>
    <c:plotArea>
      <c:layout>
        <c:manualLayout>
          <c:layoutTarget val="inner"/>
          <c:xMode val="edge"/>
          <c:yMode val="edge"/>
          <c:x val="0.58738499792789056"/>
          <c:y val="0.37557567804024627"/>
          <c:w val="0.37229555187180557"/>
          <c:h val="0.51630666905273015"/>
        </c:manualLayout>
      </c:layout>
      <c:barChart>
        <c:barDir val="bar"/>
        <c:grouping val="clustered"/>
        <c:varyColors val="1"/>
        <c:ser>
          <c:idx val="1"/>
          <c:order val="0"/>
          <c:tx>
            <c:strRef>
              <c:f>Sheet2!$C$88</c:f>
              <c:strCache>
                <c:ptCount val="1"/>
                <c:pt idx="0">
                  <c:v>% of Tillamook County adult permanent residents who agree or strongly agree that…</c:v>
                </c:pt>
              </c:strCache>
            </c:strRef>
          </c:tx>
          <c:spPr>
            <a:solidFill>
              <a:schemeClr val="accent1">
                <a:lumMod val="75000"/>
              </a:schemeClr>
            </a:solidFill>
            <a:effectLst>
              <a:outerShdw blurRad="50800" dist="38100" dir="2700000" algn="tl" rotWithShape="0">
                <a:prstClr val="black">
                  <a:alpha val="40000"/>
                </a:prstClr>
              </a:outerShdw>
            </a:effectLst>
          </c:spPr>
          <c:dLbls>
            <c:txPr>
              <a:bodyPr/>
              <a:lstStyle/>
              <a:p>
                <a:pPr>
                  <a:defRPr sz="1100"/>
                </a:pPr>
                <a:endParaRPr lang="en-US"/>
              </a:p>
            </c:txPr>
            <c:dLblPos val="outEnd"/>
            <c:showVal val="1"/>
          </c:dLbls>
          <c:cat>
            <c:strRef>
              <c:f>Sheet2!$C$89:$C$92</c:f>
              <c:strCache>
                <c:ptCount val="4"/>
                <c:pt idx="0">
                  <c:v>"People around here are willing to help their neighbors"</c:v>
                </c:pt>
                <c:pt idx="1">
                  <c:v>"People in this community generally trust one another and get along"</c:v>
                </c:pt>
                <c:pt idx="2">
                  <c:v>"If this community were faced with a local issue, people here could be counted on to work together to address it"</c:v>
                </c:pt>
                <c:pt idx="3">
                  <c:v>"Local government has the ability to deal effectively with important problems"</c:v>
                </c:pt>
              </c:strCache>
            </c:strRef>
          </c:cat>
          <c:val>
            <c:numRef>
              <c:f>Sheet2!$D$89:$D$92</c:f>
              <c:numCache>
                <c:formatCode>0%</c:formatCode>
                <c:ptCount val="4"/>
                <c:pt idx="0">
                  <c:v>0.84919999999999995</c:v>
                </c:pt>
                <c:pt idx="1">
                  <c:v>0.75220000000000065</c:v>
                </c:pt>
                <c:pt idx="2">
                  <c:v>0.72230000000000005</c:v>
                </c:pt>
                <c:pt idx="3">
                  <c:v>0.40740000000000032</c:v>
                </c:pt>
              </c:numCache>
            </c:numRef>
          </c:val>
        </c:ser>
        <c:ser>
          <c:idx val="0"/>
          <c:order val="1"/>
          <c:tx>
            <c:strRef>
              <c:f>Sheet2!$C$82</c:f>
              <c:strCache>
                <c:ptCount val="1"/>
                <c:pt idx="0">
                  <c:v>% of Tillamook County adult permanent and seasonal residents who agree or strongly agree that…</c:v>
                </c:pt>
              </c:strCache>
            </c:strRef>
          </c:tx>
          <c:spPr>
            <a:solidFill>
              <a:schemeClr val="bg2">
                <a:lumMod val="50000"/>
              </a:schemeClr>
            </a:solidFill>
            <a:ln>
              <a:noFill/>
            </a:ln>
            <a:effectLst>
              <a:outerShdw blurRad="50800" dist="38100" dir="2700000" algn="tl" rotWithShape="0">
                <a:prstClr val="black">
                  <a:alpha val="40000"/>
                </a:prstClr>
              </a:outerShdw>
            </a:effectLst>
          </c:spPr>
          <c:dLbls>
            <c:txPr>
              <a:bodyPr/>
              <a:lstStyle/>
              <a:p>
                <a:pPr>
                  <a:defRPr sz="1100"/>
                </a:pPr>
                <a:endParaRPr lang="en-US"/>
              </a:p>
            </c:txPr>
            <c:dLblPos val="outEnd"/>
            <c:showVal val="1"/>
          </c:dLbls>
          <c:cat>
            <c:strRef>
              <c:f>Sheet2!$C$89:$C$92</c:f>
              <c:strCache>
                <c:ptCount val="4"/>
                <c:pt idx="0">
                  <c:v>"People around here are willing to help their neighbors"</c:v>
                </c:pt>
                <c:pt idx="1">
                  <c:v>"People in this community generally trust one another and get along"</c:v>
                </c:pt>
                <c:pt idx="2">
                  <c:v>"If this community were faced with a local issue, people here could be counted on to work together to address it"</c:v>
                </c:pt>
                <c:pt idx="3">
                  <c:v>"Local government has the ability to deal effectively with important problems"</c:v>
                </c:pt>
              </c:strCache>
            </c:strRef>
          </c:cat>
          <c:val>
            <c:numRef>
              <c:f>Sheet2!$D$83:$D$86</c:f>
              <c:numCache>
                <c:formatCode>0%</c:formatCode>
                <c:ptCount val="4"/>
                <c:pt idx="0">
                  <c:v>0.81810000000000005</c:v>
                </c:pt>
                <c:pt idx="1">
                  <c:v>0.75300000000000533</c:v>
                </c:pt>
                <c:pt idx="2">
                  <c:v>0.68259999999999998</c:v>
                </c:pt>
                <c:pt idx="3">
                  <c:v>0.40130000000000032</c:v>
                </c:pt>
              </c:numCache>
            </c:numRef>
          </c:val>
        </c:ser>
        <c:gapWidth val="143"/>
        <c:axId val="122508416"/>
        <c:axId val="122509952"/>
      </c:barChart>
      <c:catAx>
        <c:axId val="122508416"/>
        <c:scaling>
          <c:orientation val="minMax"/>
        </c:scaling>
        <c:axPos val="l"/>
        <c:tickLblPos val="nextTo"/>
        <c:txPr>
          <a:bodyPr/>
          <a:lstStyle/>
          <a:p>
            <a:pPr>
              <a:defRPr sz="1400" b="1"/>
            </a:pPr>
            <a:endParaRPr lang="en-US"/>
          </a:p>
        </c:txPr>
        <c:crossAx val="122509952"/>
        <c:crosses val="autoZero"/>
        <c:auto val="1"/>
        <c:lblAlgn val="ctr"/>
        <c:lblOffset val="100"/>
      </c:catAx>
      <c:valAx>
        <c:axId val="122509952"/>
        <c:scaling>
          <c:orientation val="minMax"/>
          <c:max val="1"/>
        </c:scaling>
        <c:axPos val="b"/>
        <c:majorGridlines/>
        <c:numFmt formatCode="0%" sourceLinked="1"/>
        <c:majorTickMark val="none"/>
        <c:tickLblPos val="low"/>
        <c:txPr>
          <a:bodyPr/>
          <a:lstStyle/>
          <a:p>
            <a:pPr>
              <a:defRPr sz="1100"/>
            </a:pPr>
            <a:endParaRPr lang="en-US"/>
          </a:p>
        </c:txPr>
        <c:crossAx val="122508416"/>
        <c:crosses val="autoZero"/>
        <c:crossBetween val="between"/>
        <c:majorUnit val="0.2"/>
      </c:valAx>
      <c:spPr>
        <a:solidFill>
          <a:schemeClr val="bg2"/>
        </a:solidFill>
        <a:ln>
          <a:solidFill>
            <a:sysClr val="windowText" lastClr="000000">
              <a:lumMod val="50000"/>
              <a:lumOff val="50000"/>
            </a:sysClr>
          </a:solidFill>
        </a:ln>
      </c:spPr>
    </c:plotArea>
    <c:legend>
      <c:legendPos val="t"/>
      <c:layout>
        <c:manualLayout>
          <c:xMode val="edge"/>
          <c:yMode val="edge"/>
          <c:x val="0.10946933905989015"/>
          <c:y val="0.15852630637079504"/>
          <c:w val="0.80838439513242533"/>
          <c:h val="0.18151873061321891"/>
        </c:manualLayout>
      </c:layout>
      <c:spPr>
        <a:solidFill>
          <a:schemeClr val="bg2"/>
        </a:solidFill>
        <a:ln>
          <a:noFill/>
        </a:ln>
        <a:effectLst>
          <a:outerShdw blurRad="50800" dist="38100" dir="2700000" algn="tl" rotWithShape="0">
            <a:prstClr val="black">
              <a:alpha val="40000"/>
            </a:prstClr>
          </a:outerShdw>
        </a:effectLst>
      </c:spPr>
      <c:txPr>
        <a:bodyPr/>
        <a:lstStyle/>
        <a:p>
          <a:pPr>
            <a:defRPr sz="1100"/>
          </a:pPr>
          <a:endParaRPr lang="en-US"/>
        </a:p>
      </c:txPr>
    </c:legend>
    <c:plotVisOnly val="1"/>
  </c:chart>
  <c:spPr>
    <a:solidFill>
      <a:srgbClr val="EEECE1">
        <a:lumMod val="90000"/>
      </a:srgbClr>
    </a:solidFill>
    <a:ln>
      <a:solidFill>
        <a:schemeClr val="tx1">
          <a:lumMod val="50000"/>
          <a:lumOff val="50000"/>
        </a:schemeClr>
      </a:solidFill>
    </a:ln>
    <a:effectLst>
      <a:outerShdw blurRad="50800" dist="38100" dir="2700000" algn="tl" rotWithShape="0">
        <a:prstClr val="black">
          <a:alpha val="40000"/>
        </a:prstClr>
      </a:outerShdw>
    </a:effectLst>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dirty="0"/>
              <a:t>Substance Abuse Among</a:t>
            </a:r>
            <a:r>
              <a:rPr lang="en-US" sz="1400" baseline="0" dirty="0"/>
              <a:t> Tillamook County 8th &amp; 11th Graders, 2007-2008</a:t>
            </a:r>
            <a:endParaRPr lang="en-US" sz="1400" b="0" baseline="0" dirty="0"/>
          </a:p>
          <a:p>
            <a:pPr>
              <a:defRPr/>
            </a:pPr>
            <a:r>
              <a:rPr lang="en-US" sz="1200" b="0" i="1" baseline="0" dirty="0"/>
              <a:t>Source: </a:t>
            </a:r>
            <a:r>
              <a:rPr lang="en-US" sz="1200" b="0" i="0" baseline="0" dirty="0"/>
              <a:t> 2007-2008 OR Healthy Teens Survey,</a:t>
            </a:r>
          </a:p>
          <a:p>
            <a:pPr>
              <a:defRPr/>
            </a:pPr>
            <a:r>
              <a:rPr lang="en-US" sz="1200" b="0" i="0" baseline="0" dirty="0"/>
              <a:t> </a:t>
            </a:r>
            <a:r>
              <a:rPr lang="en-US" sz="1200" b="0" i="0" u="none" strike="noStrike" baseline="0" dirty="0"/>
              <a:t>Tillamook SD &amp; Neah-Kah-Nie SD 56 participated</a:t>
            </a:r>
            <a:endParaRPr lang="en-US" sz="1200" b="0" i="1" dirty="0"/>
          </a:p>
        </c:rich>
      </c:tx>
      <c:layout/>
    </c:title>
    <c:plotArea>
      <c:layout>
        <c:manualLayout>
          <c:layoutTarget val="inner"/>
          <c:xMode val="edge"/>
          <c:yMode val="edge"/>
          <c:x val="0.33284091571886937"/>
          <c:y val="0.25236695147149157"/>
          <c:w val="0.40678652668416448"/>
          <c:h val="0.64267860998606363"/>
        </c:manualLayout>
      </c:layout>
      <c:barChart>
        <c:barDir val="bar"/>
        <c:grouping val="clustered"/>
        <c:ser>
          <c:idx val="0"/>
          <c:order val="0"/>
          <c:tx>
            <c:strRef>
              <c:f>Sheet2!$C$230</c:f>
              <c:strCache>
                <c:ptCount val="1"/>
                <c:pt idx="0">
                  <c:v>% of 8th graders</c:v>
                </c:pt>
              </c:strCache>
            </c:strRef>
          </c:tx>
          <c:spPr>
            <a:solidFill>
              <a:schemeClr val="bg2">
                <a:lumMod val="50000"/>
              </a:schemeClr>
            </a:solidFill>
            <a:effectLst>
              <a:outerShdw blurRad="50800" dist="38100" dir="2700000" algn="tl" rotWithShape="0">
                <a:prstClr val="black">
                  <a:alpha val="40000"/>
                </a:prstClr>
              </a:outerShdw>
            </a:effectLst>
          </c:spPr>
          <c:dLbls>
            <c:numFmt formatCode="0%" sourceLinked="0"/>
            <c:txPr>
              <a:bodyPr/>
              <a:lstStyle/>
              <a:p>
                <a:pPr>
                  <a:defRPr sz="1400"/>
                </a:pPr>
                <a:endParaRPr lang="en-US"/>
              </a:p>
            </c:txPr>
            <c:dLblPos val="outEnd"/>
            <c:showVal val="1"/>
          </c:dLbls>
          <c:cat>
            <c:strRef>
              <c:f>Sheet2!$C$231:$C$232</c:f>
              <c:strCache>
                <c:ptCount val="2"/>
                <c:pt idx="0">
                  <c:v>Reported having alcohol in past 30 days</c:v>
                </c:pt>
                <c:pt idx="1">
                  <c:v>Reported using illicit drugs in past 30 days</c:v>
                </c:pt>
              </c:strCache>
            </c:strRef>
          </c:cat>
          <c:val>
            <c:numRef>
              <c:f>Sheet2!$D$231:$D$232</c:f>
              <c:numCache>
                <c:formatCode>0.0%</c:formatCode>
                <c:ptCount val="2"/>
                <c:pt idx="0">
                  <c:v>0.26900000000000002</c:v>
                </c:pt>
                <c:pt idx="1">
                  <c:v>0.13400000000000001</c:v>
                </c:pt>
              </c:numCache>
            </c:numRef>
          </c:val>
        </c:ser>
        <c:ser>
          <c:idx val="1"/>
          <c:order val="1"/>
          <c:tx>
            <c:strRef>
              <c:f>Sheet2!$C$233</c:f>
              <c:strCache>
                <c:ptCount val="1"/>
                <c:pt idx="0">
                  <c:v>% of 11th graders </c:v>
                </c:pt>
              </c:strCache>
            </c:strRef>
          </c:tx>
          <c:spPr>
            <a:solidFill>
              <a:schemeClr val="accent2"/>
            </a:solidFill>
            <a:effectLst>
              <a:outerShdw blurRad="50800" dist="38100" dir="2700000" algn="tl" rotWithShape="0">
                <a:prstClr val="black">
                  <a:alpha val="40000"/>
                </a:prstClr>
              </a:outerShdw>
            </a:effectLst>
          </c:spPr>
          <c:dLbls>
            <c:numFmt formatCode="0%" sourceLinked="0"/>
            <c:txPr>
              <a:bodyPr/>
              <a:lstStyle/>
              <a:p>
                <a:pPr>
                  <a:defRPr sz="1400"/>
                </a:pPr>
                <a:endParaRPr lang="en-US"/>
              </a:p>
            </c:txPr>
            <c:dLblPos val="outEnd"/>
            <c:showVal val="1"/>
          </c:dLbls>
          <c:val>
            <c:numRef>
              <c:f>(Sheet2!$D$234,Sheet2!$D$235)</c:f>
              <c:numCache>
                <c:formatCode>0.0%</c:formatCode>
                <c:ptCount val="2"/>
                <c:pt idx="0">
                  <c:v>0.47600000000000031</c:v>
                </c:pt>
                <c:pt idx="1">
                  <c:v>0.19800000000000001</c:v>
                </c:pt>
              </c:numCache>
            </c:numRef>
          </c:val>
        </c:ser>
        <c:dLbls>
          <c:showVal val="1"/>
        </c:dLbls>
        <c:gapWidth val="167"/>
        <c:axId val="122925440"/>
        <c:axId val="122926976"/>
      </c:barChart>
      <c:catAx>
        <c:axId val="122925440"/>
        <c:scaling>
          <c:orientation val="minMax"/>
        </c:scaling>
        <c:axPos val="l"/>
        <c:tickLblPos val="nextTo"/>
        <c:txPr>
          <a:bodyPr/>
          <a:lstStyle/>
          <a:p>
            <a:pPr>
              <a:defRPr sz="1400" b="1"/>
            </a:pPr>
            <a:endParaRPr lang="en-US"/>
          </a:p>
        </c:txPr>
        <c:crossAx val="122926976"/>
        <c:crosses val="autoZero"/>
        <c:auto val="1"/>
        <c:lblAlgn val="ctr"/>
        <c:lblOffset val="100"/>
      </c:catAx>
      <c:valAx>
        <c:axId val="122926976"/>
        <c:scaling>
          <c:orientation val="minMax"/>
        </c:scaling>
        <c:axPos val="b"/>
        <c:majorGridlines/>
        <c:numFmt formatCode="0%" sourceLinked="0"/>
        <c:tickLblPos val="nextTo"/>
        <c:txPr>
          <a:bodyPr/>
          <a:lstStyle/>
          <a:p>
            <a:pPr>
              <a:defRPr sz="1100"/>
            </a:pPr>
            <a:endParaRPr lang="en-US"/>
          </a:p>
        </c:txPr>
        <c:crossAx val="122925440"/>
        <c:crosses val="autoZero"/>
        <c:crossBetween val="between"/>
        <c:majorUnit val="0.2"/>
      </c:valAx>
      <c:spPr>
        <a:solidFill>
          <a:schemeClr val="bg2"/>
        </a:solidFill>
        <a:ln>
          <a:solidFill>
            <a:schemeClr val="tx1">
              <a:lumMod val="50000"/>
              <a:lumOff val="50000"/>
            </a:schemeClr>
          </a:solidFill>
        </a:ln>
      </c:spPr>
    </c:plotArea>
    <c:legend>
      <c:legendPos val="r"/>
      <c:layout>
        <c:manualLayout>
          <c:xMode val="edge"/>
          <c:yMode val="edge"/>
          <c:x val="0.73021201516477163"/>
          <c:y val="0.46841877478081267"/>
          <c:w val="0.26851607961816182"/>
          <c:h val="0.22410438488118112"/>
        </c:manualLayout>
      </c:layout>
      <c:txPr>
        <a:bodyPr/>
        <a:lstStyle/>
        <a:p>
          <a:pPr>
            <a:defRPr sz="1400"/>
          </a:pPr>
          <a:endParaRPr lang="en-US"/>
        </a:p>
      </c:txPr>
    </c:legend>
    <c:plotVisOnly val="1"/>
  </c:chart>
  <c:spPr>
    <a:solidFill>
      <a:schemeClr val="bg2">
        <a:lumMod val="90000"/>
      </a:schemeClr>
    </a:solidFill>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pPr>
            <a:r>
              <a:rPr lang="en-US" sz="1400" baseline="0" dirty="0" smtClean="0"/>
              <a:t>% of Tillamook County Permanent Residents who Delayed Health Care by Reason, </a:t>
            </a:r>
            <a:r>
              <a:rPr lang="en-US" sz="1400" baseline="0" dirty="0"/>
              <a:t>2009</a:t>
            </a:r>
          </a:p>
          <a:p>
            <a:pPr>
              <a:defRPr sz="1200"/>
            </a:pPr>
            <a:r>
              <a:rPr lang="en-US" sz="1200" b="0" i="1" baseline="0" dirty="0"/>
              <a:t>Source: </a:t>
            </a:r>
            <a:r>
              <a:rPr lang="en-US" sz="1200" b="0" i="0" baseline="0" dirty="0"/>
              <a:t>2009 Vital Tillamook Indicator </a:t>
            </a:r>
            <a:r>
              <a:rPr lang="en-US" sz="1200" b="0" i="0" baseline="0" dirty="0" smtClean="0"/>
              <a:t>Project Survey</a:t>
            </a:r>
            <a:endParaRPr lang="en-US" sz="1200" b="0" i="1" dirty="0"/>
          </a:p>
        </c:rich>
      </c:tx>
      <c:layout/>
    </c:title>
    <c:plotArea>
      <c:layout>
        <c:manualLayout>
          <c:layoutTarget val="inner"/>
          <c:xMode val="edge"/>
          <c:yMode val="edge"/>
          <c:x val="0.49125786163522084"/>
          <c:y val="0.34049002699540198"/>
          <c:w val="0.45718639691155288"/>
          <c:h val="0.62058358862476926"/>
        </c:manualLayout>
      </c:layout>
      <c:barChart>
        <c:barDir val="bar"/>
        <c:grouping val="clustered"/>
        <c:varyColors val="1"/>
        <c:ser>
          <c:idx val="1"/>
          <c:order val="0"/>
          <c:tx>
            <c:strRef>
              <c:f>Sheet2!$C$278</c:f>
              <c:strCache>
                <c:ptCount val="1"/>
                <c:pt idx="0">
                  <c:v>% of Tillamook County permanent adult residents</c:v>
                </c:pt>
              </c:strCache>
            </c:strRef>
          </c:tx>
          <c:spPr>
            <a:ln>
              <a:noFill/>
            </a:ln>
            <a:effectLst>
              <a:outerShdw blurRad="50800" dist="38100" dir="2700000" algn="tl" rotWithShape="0">
                <a:prstClr val="black">
                  <a:alpha val="40000"/>
                </a:prstClr>
              </a:outerShdw>
            </a:effectLst>
          </c:spPr>
          <c:dLbls>
            <c:delete val="1"/>
          </c:dLbls>
          <c:cat>
            <c:strRef>
              <c:f>Sheet2!$C$279:$C$283</c:f>
              <c:strCache>
                <c:ptCount val="5"/>
                <c:pt idx="0">
                  <c:v>Dissatisfaction with local provider choices</c:v>
                </c:pt>
                <c:pt idx="1">
                  <c:v>Care needed could not be afforded</c:v>
                </c:pt>
                <c:pt idx="2">
                  <c:v>Provider was too far away</c:v>
                </c:pt>
                <c:pt idx="3">
                  <c:v>No health insurance</c:v>
                </c:pt>
                <c:pt idx="4">
                  <c:v>No transportation</c:v>
                </c:pt>
              </c:strCache>
            </c:strRef>
          </c:cat>
          <c:val>
            <c:numRef>
              <c:f>Sheet2!$D$279:$D$283</c:f>
              <c:numCache>
                <c:formatCode>0%</c:formatCode>
                <c:ptCount val="5"/>
                <c:pt idx="0">
                  <c:v>0.26370000000000005</c:v>
                </c:pt>
                <c:pt idx="1">
                  <c:v>0.22500000000000001</c:v>
                </c:pt>
                <c:pt idx="2">
                  <c:v>0.18000000000000024</c:v>
                </c:pt>
                <c:pt idx="3">
                  <c:v>0.15000000000000024</c:v>
                </c:pt>
                <c:pt idx="4">
                  <c:v>2.3E-2</c:v>
                </c:pt>
              </c:numCache>
            </c:numRef>
          </c:val>
        </c:ser>
        <c:dLbls>
          <c:showVal val="1"/>
        </c:dLbls>
        <c:gapWidth val="75"/>
        <c:axId val="122979072"/>
        <c:axId val="122980608"/>
      </c:barChart>
      <c:catAx>
        <c:axId val="122979072"/>
        <c:scaling>
          <c:orientation val="maxMin"/>
        </c:scaling>
        <c:axPos val="l"/>
        <c:majorTickMark val="cross"/>
        <c:tickLblPos val="nextTo"/>
        <c:txPr>
          <a:bodyPr/>
          <a:lstStyle/>
          <a:p>
            <a:pPr>
              <a:defRPr sz="1400"/>
            </a:pPr>
            <a:endParaRPr lang="en-US"/>
          </a:p>
        </c:txPr>
        <c:crossAx val="122980608"/>
        <c:crosses val="autoZero"/>
        <c:auto val="1"/>
        <c:lblAlgn val="ctr"/>
        <c:lblOffset val="100"/>
      </c:catAx>
      <c:valAx>
        <c:axId val="122980608"/>
        <c:scaling>
          <c:orientation val="minMax"/>
        </c:scaling>
        <c:axPos val="t"/>
        <c:majorGridlines/>
        <c:numFmt formatCode="0%" sourceLinked="1"/>
        <c:majorTickMark val="none"/>
        <c:tickLblPos val="nextTo"/>
        <c:spPr>
          <a:ln w="9525">
            <a:noFill/>
          </a:ln>
        </c:spPr>
        <c:txPr>
          <a:bodyPr/>
          <a:lstStyle/>
          <a:p>
            <a:pPr>
              <a:defRPr sz="1400" b="1"/>
            </a:pPr>
            <a:endParaRPr lang="en-US"/>
          </a:p>
        </c:txPr>
        <c:crossAx val="122979072"/>
        <c:crosses val="autoZero"/>
        <c:crossBetween val="between"/>
      </c:valAx>
      <c:spPr>
        <a:solidFill>
          <a:prstClr val="white">
            <a:lumMod val="95000"/>
          </a:prstClr>
        </a:solidFill>
        <a:ln>
          <a:solidFill>
            <a:schemeClr val="tx1">
              <a:lumMod val="50000"/>
              <a:lumOff val="50000"/>
            </a:schemeClr>
          </a:solidFill>
        </a:ln>
      </c:spPr>
    </c:plotArea>
    <c:plotVisOnly val="1"/>
  </c:chart>
  <c:spPr>
    <a:solidFill>
      <a:schemeClr val="bg2">
        <a:lumMod val="90000"/>
      </a:schemeClr>
    </a:solidFill>
    <a:ln>
      <a:solidFill>
        <a:schemeClr val="tx1">
          <a:lumMod val="50000"/>
          <a:lumOff val="50000"/>
        </a:schemeClr>
      </a:solidFill>
    </a:ln>
    <a:effectLst>
      <a:outerShdw blurRad="50800" dist="38100" dir="2700000" algn="tl" rotWithShape="0">
        <a:prstClr val="black">
          <a:alpha val="40000"/>
        </a:prstClr>
      </a:outerShdw>
    </a:effectLst>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4B6139-6AE1-474B-B649-F96899879EB6}" type="datetimeFigureOut">
              <a:rPr lang="en-US" smtClean="0"/>
              <a:pPr/>
              <a:t>1/27/2010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98D49F-B508-46A9-876E-887183C712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project is a collaborative effort of the Tillamook County Futures Council and Oregon State University faculty members jointly affiliated with Extension Service and the Rural Studies Program. </a:t>
            </a:r>
          </a:p>
          <a:p>
            <a:endParaRPr lang="en-US" dirty="0" smtClean="0"/>
          </a:p>
          <a:p>
            <a:r>
              <a:rPr lang="en-US" dirty="0" smtClean="0"/>
              <a:t>Funding</a:t>
            </a:r>
            <a:r>
              <a:rPr lang="en-US" baseline="0" dirty="0" smtClean="0"/>
              <a:t> was provided by the Ford Family Foundation. </a:t>
            </a:r>
            <a:endParaRPr lang="en-US"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12. Industry Diversity:</a:t>
            </a:r>
            <a:r>
              <a:rPr lang="en-US" b="1" baseline="0" dirty="0" smtClean="0"/>
              <a:t> </a:t>
            </a:r>
          </a:p>
          <a:p>
            <a:r>
              <a:rPr lang="en-US" u="sng" baseline="0" dirty="0" smtClean="0"/>
              <a:t>Data Source </a:t>
            </a:r>
            <a:r>
              <a:rPr lang="en-US" baseline="0" dirty="0" smtClean="0"/>
              <a:t>– OR Employment Department, standard economic calculation of diversity</a:t>
            </a:r>
          </a:p>
          <a:p>
            <a:endParaRPr lang="en-US" baseline="0" dirty="0" smtClean="0"/>
          </a:p>
          <a:p>
            <a:r>
              <a:rPr lang="en-US" u="sng" baseline="0" dirty="0" smtClean="0"/>
              <a:t>Technical Note </a:t>
            </a:r>
            <a:r>
              <a:rPr lang="en-US" baseline="0" dirty="0" smtClean="0"/>
              <a:t>– Herfindahl Index is the index used to measure industry diversity here. </a:t>
            </a:r>
          </a:p>
          <a:p>
            <a:r>
              <a:rPr lang="en-US" baseline="0" dirty="0" smtClean="0"/>
              <a:t>Herfindahl Index = statistical measure that relies on shares of employment by industry in a locale (Tillamook County). After running the calculation, you get a standardized measure of industry diversity that can be compared across places. </a:t>
            </a:r>
          </a:p>
          <a:p>
            <a:r>
              <a:rPr lang="en-US" baseline="0" dirty="0" smtClean="0"/>
              <a:t>Values of the index range from 0 to 1.</a:t>
            </a:r>
          </a:p>
          <a:p>
            <a:r>
              <a:rPr lang="en-US" baseline="0" dirty="0" smtClean="0"/>
              <a:t>0 = completely diverse, no industry employs a majority of workers and </a:t>
            </a:r>
          </a:p>
          <a:p>
            <a:r>
              <a:rPr lang="en-US" baseline="0" dirty="0" smtClean="0"/>
              <a:t>1 = completely homogenous, one industry employs the vast majority of workers. </a:t>
            </a:r>
          </a:p>
          <a:p>
            <a:endParaRPr lang="en-US" baseline="0" dirty="0" smtClean="0"/>
          </a:p>
          <a:p>
            <a:r>
              <a:rPr lang="en-US" u="sng" baseline="0" dirty="0" smtClean="0"/>
              <a:t>Make note of </a:t>
            </a:r>
            <a:r>
              <a:rPr lang="en-US" baseline="0" dirty="0" smtClean="0"/>
              <a:t>– Tillamook County, though close to the goal of 0 is ranked 24</a:t>
            </a:r>
            <a:r>
              <a:rPr lang="en-US" baseline="30000" dirty="0" smtClean="0"/>
              <a:t>th</a:t>
            </a:r>
            <a:r>
              <a:rPr lang="en-US" baseline="0" dirty="0" smtClean="0"/>
              <a:t> out of the 36 counties in Oregon. It is uncommon for non-metropolitan counties to be completely diverse. In Oregon, the top four most diverse counties were metro counties. Linn County (non-metro) was 5</a:t>
            </a:r>
            <a:r>
              <a:rPr lang="en-US" baseline="30000" dirty="0" smtClean="0"/>
              <a:t>th</a:t>
            </a:r>
            <a:r>
              <a:rPr lang="en-US" baseline="0" dirty="0" smtClean="0"/>
              <a:t> and Josephine County (non-metro) was 7</a:t>
            </a:r>
            <a:r>
              <a:rPr lang="en-US" baseline="30000" dirty="0" smtClean="0"/>
              <a:t>th</a:t>
            </a:r>
            <a:r>
              <a:rPr lang="en-US" baseline="0" dirty="0" smtClean="0"/>
              <a:t>. </a:t>
            </a:r>
          </a:p>
          <a:p>
            <a:endParaRPr lang="en-US" dirty="0" smtClean="0"/>
          </a:p>
          <a:p>
            <a:r>
              <a:rPr lang="en-US" b="1" dirty="0" smtClean="0"/>
              <a:t>13. Small &amp; Large Business</a:t>
            </a:r>
            <a:r>
              <a:rPr lang="en-US" b="1" baseline="0" dirty="0" smtClean="0"/>
              <a:t> Health</a:t>
            </a:r>
            <a:endParaRPr lang="en-US" b="0" baseline="0" dirty="0" smtClean="0"/>
          </a:p>
          <a:p>
            <a:r>
              <a:rPr lang="en-US" b="0" u="sng" baseline="0" dirty="0" smtClean="0"/>
              <a:t>Data Source -</a:t>
            </a:r>
            <a:r>
              <a:rPr lang="en-US" b="0" u="none" baseline="0" dirty="0" smtClean="0"/>
              <a:t> </a:t>
            </a:r>
            <a:r>
              <a:rPr lang="en-US" b="0" baseline="0" dirty="0" smtClean="0"/>
              <a:t>Oregon Employment Department</a:t>
            </a:r>
          </a:p>
          <a:p>
            <a:endParaRPr lang="en-US" b="0" baseline="0" dirty="0" smtClean="0"/>
          </a:p>
          <a:p>
            <a:r>
              <a:rPr lang="en-US" b="0" u="sng" baseline="0" dirty="0" smtClean="0"/>
              <a:t>Make note of – </a:t>
            </a:r>
          </a:p>
          <a:p>
            <a:r>
              <a:rPr lang="en-US" b="0" baseline="0" dirty="0" smtClean="0"/>
              <a:t>Small businesses = employ 0-4 people</a:t>
            </a:r>
          </a:p>
          <a:p>
            <a:r>
              <a:rPr lang="en-US" b="0" baseline="0" dirty="0" smtClean="0"/>
              <a:t>Large businesses = employ 50 or more people</a:t>
            </a:r>
          </a:p>
          <a:p>
            <a:endParaRPr lang="en-US" b="0" baseline="0" dirty="0" smtClean="0"/>
          </a:p>
          <a:p>
            <a:r>
              <a:rPr lang="en-US" b="0" baseline="0" dirty="0" smtClean="0"/>
              <a:t>These growth rates are not bad, but moderate, therefore the goal is that by 2020 the growth rates increase. </a:t>
            </a:r>
            <a:endParaRPr lang="en-US" b="1"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14. Living Wage Jobs:</a:t>
            </a:r>
          </a:p>
          <a:p>
            <a:r>
              <a:rPr lang="en-US" u="sng" dirty="0" smtClean="0"/>
              <a:t>Data Source</a:t>
            </a:r>
            <a:r>
              <a:rPr lang="en-US" u="none" dirty="0" smtClean="0"/>
              <a:t> – Oregon</a:t>
            </a:r>
            <a:r>
              <a:rPr lang="en-US" u="none" baseline="0" dirty="0" smtClean="0"/>
              <a:t> Housing &amp; Community Services, an agency of the state calculated cost of living for each county in OR</a:t>
            </a:r>
          </a:p>
          <a:p>
            <a:r>
              <a:rPr lang="en-US" u="none" baseline="0" dirty="0" smtClean="0"/>
              <a:t>Average Earnings data come from the US Bureau of Economic Analysis</a:t>
            </a:r>
          </a:p>
          <a:p>
            <a:endParaRPr lang="en-US" u="sng" baseline="0" dirty="0" smtClean="0"/>
          </a:p>
          <a:p>
            <a:r>
              <a:rPr lang="en-US" u="sng" baseline="0" dirty="0" smtClean="0"/>
              <a:t>Technical Note – </a:t>
            </a:r>
          </a:p>
          <a:p>
            <a:r>
              <a:rPr lang="en-US" i="1" u="none" baseline="0" dirty="0" smtClean="0"/>
              <a:t>Cost of Living is based on county costs of: </a:t>
            </a:r>
          </a:p>
          <a:p>
            <a:r>
              <a:rPr lang="en-US" u="none" baseline="0" dirty="0" smtClean="0"/>
              <a:t>Housing, Food, Childcare, Transportation, Health Care, Other necessities (31% of housing and food costs), Taxes</a:t>
            </a:r>
          </a:p>
          <a:p>
            <a:r>
              <a:rPr lang="en-US" u="none" baseline="0" dirty="0" smtClean="0"/>
              <a:t>For families of these sizes and compositions</a:t>
            </a:r>
          </a:p>
          <a:p>
            <a:endParaRPr lang="en-US" u="none" baseline="0" dirty="0" smtClean="0"/>
          </a:p>
          <a:p>
            <a:r>
              <a:rPr lang="en-US" i="1" u="none" baseline="0" dirty="0" smtClean="0"/>
              <a:t>Average TC earnings is the average of:</a:t>
            </a:r>
            <a:endParaRPr lang="en-US" i="0" u="none" baseline="0" dirty="0" smtClean="0"/>
          </a:p>
          <a:p>
            <a:r>
              <a:rPr lang="en-US" i="0" u="none" baseline="0" dirty="0" smtClean="0"/>
              <a:t>Wages, Salary, Pension, Insurance, and Social Security contributions made by the employer</a:t>
            </a:r>
          </a:p>
          <a:p>
            <a:r>
              <a:rPr lang="en-US" i="0" u="none" baseline="0" dirty="0" smtClean="0"/>
              <a:t>For all jobs in the county that are covered by Unemployment Insurance. For those that are not covered by Unemployment Insurance, the BEA estimates their earnings.</a:t>
            </a:r>
          </a:p>
          <a:p>
            <a:endParaRPr lang="en-US" i="0" u="none" baseline="0" dirty="0" smtClean="0"/>
          </a:p>
          <a:p>
            <a:r>
              <a:rPr lang="en-US" i="1" u="none" baseline="0" dirty="0" smtClean="0"/>
              <a:t>Ratio of Average Earnings to Cost of Living:</a:t>
            </a:r>
            <a:endParaRPr lang="en-US" i="0" u="none" baseline="0" dirty="0" smtClean="0"/>
          </a:p>
          <a:p>
            <a:r>
              <a:rPr lang="en-US" i="0" u="none" baseline="0" dirty="0" smtClean="0"/>
              <a:t>Earnings divided by cost of living</a:t>
            </a:r>
          </a:p>
          <a:p>
            <a:r>
              <a:rPr lang="en-US" i="0" u="none" baseline="0" dirty="0" smtClean="0"/>
              <a:t>Assuming a single wage-earner in the family. </a:t>
            </a:r>
          </a:p>
          <a:p>
            <a:endParaRPr lang="en-US" i="0" u="none" baseline="0" dirty="0" smtClean="0"/>
          </a:p>
          <a:p>
            <a:r>
              <a:rPr lang="en-US" i="0" u="sng" baseline="0" dirty="0" smtClean="0"/>
              <a:t>Make note of – </a:t>
            </a:r>
          </a:p>
          <a:p>
            <a:r>
              <a:rPr lang="en-US" i="0" u="none" baseline="0" dirty="0" smtClean="0"/>
              <a:t>This indicator paints a bleak picture of the Tillamook county economy, but taken in light of the previous slide that shows the share of employment by industry we note that the industries that employ the 3</a:t>
            </a:r>
            <a:r>
              <a:rPr lang="en-US" i="0" u="none" baseline="30000" dirty="0" smtClean="0"/>
              <a:t>rd</a:t>
            </a:r>
            <a:r>
              <a:rPr lang="en-US" i="0" u="none" baseline="0" dirty="0" smtClean="0"/>
              <a:t> and 4</a:t>
            </a:r>
            <a:r>
              <a:rPr lang="en-US" i="0" u="none" baseline="30000" dirty="0" smtClean="0"/>
              <a:t>th</a:t>
            </a:r>
            <a:r>
              <a:rPr lang="en-US" i="0" u="none" baseline="0" dirty="0" smtClean="0"/>
              <a:t> largest shares of the workforce are characterized by low-wage jobs. This explains som</a:t>
            </a:r>
            <a:r>
              <a:rPr lang="en-US" dirty="0" smtClean="0"/>
              <a:t>e of the low average earnings.</a:t>
            </a:r>
            <a:endParaRPr lang="en-US" i="0" u="none" baseline="0" dirty="0" smtClean="0"/>
          </a:p>
          <a:p>
            <a:endParaRPr lang="en-US" i="0" u="sng" baseline="0" dirty="0" smtClean="0"/>
          </a:p>
          <a:p>
            <a:r>
              <a:rPr lang="en-US" i="0" u="none" baseline="0" dirty="0" smtClean="0"/>
              <a:t>Of course there are many 2-parent families in which both parents earn money outside the home, but for this analysis we assumed single wage-earner families. In instances of 2 wage-earners who earn the average for the county, clearly the average job would cover the cost of living. </a:t>
            </a:r>
            <a:endParaRPr lang="en-US" u="sng"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17. Salmon Runs:</a:t>
            </a:r>
            <a:endParaRPr lang="en-US" b="0" dirty="0" smtClean="0"/>
          </a:p>
          <a:p>
            <a:r>
              <a:rPr lang="en-US" b="0" u="sng" dirty="0" smtClean="0"/>
              <a:t>Data Source – </a:t>
            </a:r>
            <a:r>
              <a:rPr lang="en-US" b="0" dirty="0" smtClean="0"/>
              <a:t>Oregon Department of Fish &amp; Wildlife</a:t>
            </a:r>
          </a:p>
          <a:p>
            <a:r>
              <a:rPr lang="en-US" b="0" dirty="0" smtClean="0"/>
              <a:t>ODF &amp; W Coastal </a:t>
            </a:r>
            <a:r>
              <a:rPr lang="en-US" b="0" dirty="0" err="1" smtClean="0"/>
              <a:t>Salmonid</a:t>
            </a:r>
            <a:r>
              <a:rPr lang="en-US" b="0" dirty="0" smtClean="0"/>
              <a:t> Inventory</a:t>
            </a:r>
            <a:r>
              <a:rPr lang="en-US" b="0" baseline="0" dirty="0" smtClean="0"/>
              <a:t> Project - for </a:t>
            </a:r>
            <a:r>
              <a:rPr lang="en-US" b="0" baseline="0" dirty="0" err="1" smtClean="0"/>
              <a:t>coho</a:t>
            </a:r>
            <a:r>
              <a:rPr lang="en-US" b="0" baseline="0" dirty="0" smtClean="0"/>
              <a:t> estimates</a:t>
            </a:r>
          </a:p>
          <a:p>
            <a:r>
              <a:rPr lang="en-US" b="0" baseline="0" dirty="0" smtClean="0"/>
              <a:t>ODF &amp; W Information Report by T. </a:t>
            </a:r>
            <a:r>
              <a:rPr lang="en-US" b="0" baseline="0" dirty="0" err="1" smtClean="0"/>
              <a:t>Nickelson</a:t>
            </a:r>
            <a:r>
              <a:rPr lang="en-US" b="0" baseline="0" dirty="0" smtClean="0"/>
              <a:t> (1998) – for </a:t>
            </a:r>
            <a:r>
              <a:rPr lang="en-US" b="0" baseline="0" dirty="0" err="1" smtClean="0"/>
              <a:t>coho</a:t>
            </a:r>
            <a:r>
              <a:rPr lang="en-US" b="0" baseline="0" dirty="0" smtClean="0"/>
              <a:t> </a:t>
            </a:r>
            <a:r>
              <a:rPr lang="en-US" b="0" baseline="0" dirty="0" err="1" smtClean="0"/>
              <a:t>spawner</a:t>
            </a:r>
            <a:r>
              <a:rPr lang="en-US" b="0" baseline="0" dirty="0" smtClean="0"/>
              <a:t> abundance threshold value</a:t>
            </a:r>
          </a:p>
          <a:p>
            <a:endParaRPr lang="en-US" b="0" baseline="0" dirty="0" smtClean="0"/>
          </a:p>
          <a:p>
            <a:r>
              <a:rPr lang="en-US" b="0" u="sng" baseline="0" dirty="0" smtClean="0"/>
              <a:t>Make note of: </a:t>
            </a:r>
            <a:r>
              <a:rPr lang="en-US" b="0" baseline="0" dirty="0" smtClean="0"/>
              <a:t>While there is considerable debate within the county over measuring salmon abundance, for the purposes of the indicator research </a:t>
            </a:r>
            <a:r>
              <a:rPr lang="en-US" b="0" baseline="0" dirty="0" err="1" smtClean="0"/>
              <a:t>coho</a:t>
            </a:r>
            <a:r>
              <a:rPr lang="en-US" b="0" baseline="0" dirty="0" smtClean="0"/>
              <a:t> was used as the salmon indicator. </a:t>
            </a:r>
          </a:p>
          <a:p>
            <a:endParaRPr lang="en-US" b="1" dirty="0" smtClean="0"/>
          </a:p>
          <a:p>
            <a:r>
              <a:rPr lang="en-US" b="1" dirty="0" smtClean="0"/>
              <a:t>19. Land Conservation:</a:t>
            </a:r>
            <a:endParaRPr lang="en-US" b="0" dirty="0" smtClean="0"/>
          </a:p>
          <a:p>
            <a:r>
              <a:rPr lang="en-US" b="0" u="sng" dirty="0" smtClean="0"/>
              <a:t>Data</a:t>
            </a:r>
            <a:r>
              <a:rPr lang="en-US" b="0" u="sng" baseline="0" dirty="0" smtClean="0"/>
              <a:t> Sources – </a:t>
            </a:r>
            <a:r>
              <a:rPr lang="en-US" b="0" baseline="0" dirty="0" smtClean="0"/>
              <a:t>The Nature Conservancy, Oregon Islands National Wildlife Refuge, Arch Rocks National Wildlife Refuge, Lower Nehalem Community Trust, US Census Bureau (for total land area)</a:t>
            </a:r>
          </a:p>
          <a:p>
            <a:endParaRPr lang="en-US" b="0" baseline="0" dirty="0" smtClean="0"/>
          </a:p>
          <a:p>
            <a:r>
              <a:rPr lang="en-US" b="0" u="sng" baseline="0" dirty="0" smtClean="0"/>
              <a:t>Technical Note</a:t>
            </a:r>
            <a:r>
              <a:rPr lang="en-US" b="0" u="none" baseline="0" dirty="0" smtClean="0"/>
              <a:t> – 2% is the desired total percentage of land in this designation by 2020 </a:t>
            </a:r>
          </a:p>
          <a:p>
            <a:endParaRPr lang="en-US" b="0" u="none" baseline="0" dirty="0" smtClean="0"/>
          </a:p>
          <a:p>
            <a:r>
              <a:rPr lang="en-US" b="1" u="none" baseline="0" dirty="0" smtClean="0"/>
              <a:t>20. Public Natural Resource Education:</a:t>
            </a:r>
            <a:endParaRPr lang="en-US" b="0" u="none" baseline="0" dirty="0" smtClean="0"/>
          </a:p>
          <a:p>
            <a:r>
              <a:rPr lang="en-US" b="0" u="sng" baseline="0" dirty="0" smtClean="0"/>
              <a:t>Data Sources – </a:t>
            </a:r>
          </a:p>
          <a:p>
            <a:r>
              <a:rPr lang="en-US" b="0" u="none" baseline="0" dirty="0" smtClean="0"/>
              <a:t>Tillamook Bay Community College</a:t>
            </a:r>
          </a:p>
          <a:p>
            <a:r>
              <a:rPr lang="en-US" b="0" u="none" baseline="0" dirty="0" smtClean="0"/>
              <a:t>Oregon State University Extension Service</a:t>
            </a:r>
          </a:p>
          <a:p>
            <a:r>
              <a:rPr lang="en-US" b="0" u="none" baseline="0" dirty="0" smtClean="0"/>
              <a:t>Tillamook County public elementary, middle, and high schools</a:t>
            </a:r>
            <a:endParaRPr lang="en-US" b="0" u="sng" baseline="0" dirty="0" smtClean="0"/>
          </a:p>
        </p:txBody>
      </p:sp>
      <p:sp>
        <p:nvSpPr>
          <p:cNvPr id="4" name="Slide Number Placeholder 3"/>
          <p:cNvSpPr>
            <a:spLocks noGrp="1"/>
          </p:cNvSpPr>
          <p:nvPr>
            <p:ph type="sldNum" sz="quarter" idx="10"/>
          </p:nvPr>
        </p:nvSpPr>
        <p:spPr/>
        <p:txBody>
          <a:bodyPr/>
          <a:lstStyle/>
          <a:p>
            <a:fld id="{4698D49F-B508-46A9-876E-887183C7127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25.</a:t>
            </a:r>
            <a:r>
              <a:rPr lang="en-US" b="1" baseline="0" dirty="0" smtClean="0"/>
              <a:t> Open Space:</a:t>
            </a:r>
            <a:endParaRPr lang="en-US" b="0" baseline="0" dirty="0" smtClean="0"/>
          </a:p>
          <a:p>
            <a:r>
              <a:rPr lang="en-US" b="0" u="sng" baseline="0" dirty="0" smtClean="0"/>
              <a:t>Data Sources – </a:t>
            </a:r>
          </a:p>
          <a:p>
            <a:r>
              <a:rPr lang="en-US" b="0" baseline="0" dirty="0" smtClean="0"/>
              <a:t>USDA Census of Agriculture</a:t>
            </a:r>
          </a:p>
          <a:p>
            <a:r>
              <a:rPr lang="en-US" b="0" baseline="0" dirty="0" smtClean="0"/>
              <a:t>OR Department of Forestry</a:t>
            </a:r>
          </a:p>
          <a:p>
            <a:r>
              <a:rPr lang="en-US" b="0" baseline="0" dirty="0" smtClean="0"/>
              <a:t>Siuslaw Nat’l. Forest</a:t>
            </a:r>
          </a:p>
          <a:p>
            <a:r>
              <a:rPr lang="en-US" b="0" baseline="0" dirty="0" smtClean="0"/>
              <a:t>Bureau of Land Management</a:t>
            </a:r>
          </a:p>
          <a:p>
            <a:r>
              <a:rPr lang="en-US" b="0" baseline="0" dirty="0" smtClean="0"/>
              <a:t>US Census Bureau</a:t>
            </a:r>
          </a:p>
          <a:p>
            <a:r>
              <a:rPr lang="en-US" b="0" baseline="0" dirty="0" smtClean="0"/>
              <a:t>The Nature Conservancy</a:t>
            </a:r>
          </a:p>
          <a:p>
            <a:r>
              <a:rPr lang="en-US" b="0" baseline="0" dirty="0" smtClean="0"/>
              <a:t>OR National Wildlife Refuge</a:t>
            </a:r>
          </a:p>
        </p:txBody>
      </p:sp>
      <p:sp>
        <p:nvSpPr>
          <p:cNvPr id="4" name="Slide Number Placeholder 3"/>
          <p:cNvSpPr>
            <a:spLocks noGrp="1"/>
          </p:cNvSpPr>
          <p:nvPr>
            <p:ph type="sldNum" sz="quarter" idx="10"/>
          </p:nvPr>
        </p:nvSpPr>
        <p:spPr/>
        <p:txBody>
          <a:bodyPr/>
          <a:lstStyle/>
          <a:p>
            <a:fld id="{4698D49F-B508-46A9-876E-887183C7127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100" b="1" dirty="0" smtClean="0"/>
              <a:t>26. Civic Participation:</a:t>
            </a:r>
            <a:endParaRPr lang="en-US" sz="1100" b="0" dirty="0" smtClean="0"/>
          </a:p>
          <a:p>
            <a:r>
              <a:rPr lang="en-US" sz="1100" b="0" u="sng" dirty="0" smtClean="0"/>
              <a:t>Data Source</a:t>
            </a:r>
            <a:r>
              <a:rPr lang="en-US" sz="1100" b="0" u="none" dirty="0" smtClean="0"/>
              <a:t> –</a:t>
            </a:r>
            <a:r>
              <a:rPr lang="en-US" sz="1100" b="0" u="none" baseline="0" dirty="0" smtClean="0"/>
              <a:t> Vital Tillamook Indicator Project Survey</a:t>
            </a:r>
          </a:p>
          <a:p>
            <a:endParaRPr lang="en-US" sz="1100" b="0" u="none" baseline="0" dirty="0" smtClean="0"/>
          </a:p>
          <a:p>
            <a:r>
              <a:rPr lang="en-US" sz="1100" u="sng" baseline="0" dirty="0" smtClean="0"/>
              <a:t>Technical Note </a:t>
            </a:r>
            <a:r>
              <a:rPr lang="en-US" sz="1100" baseline="0" dirty="0" smtClean="0"/>
              <a:t>– The survey question used:</a:t>
            </a:r>
          </a:p>
          <a:p>
            <a:pPr lvl="0"/>
            <a:r>
              <a:rPr lang="en-US" sz="1100" b="0" i="1" u="none" kern="1200" dirty="0" smtClean="0">
                <a:solidFill>
                  <a:schemeClr val="tx1"/>
                </a:solidFill>
                <a:latin typeface="+mn-lt"/>
                <a:ea typeface="+mn-ea"/>
                <a:cs typeface="+mn-cs"/>
              </a:rPr>
              <a:t>Civic Activity:</a:t>
            </a:r>
          </a:p>
          <a:p>
            <a:pPr lvl="0"/>
            <a:r>
              <a:rPr lang="en-US" sz="1100" b="0" kern="1200" dirty="0" smtClean="0">
                <a:solidFill>
                  <a:schemeClr val="tx1"/>
                </a:solidFill>
                <a:latin typeface="+mn-lt"/>
                <a:ea typeface="+mn-ea"/>
                <a:cs typeface="+mn-cs"/>
              </a:rPr>
              <a:t>“In the </a:t>
            </a:r>
            <a:r>
              <a:rPr lang="en-US" sz="1100" b="0" u="sng" kern="1200" dirty="0" smtClean="0">
                <a:solidFill>
                  <a:schemeClr val="tx1"/>
                </a:solidFill>
                <a:latin typeface="+mn-lt"/>
                <a:ea typeface="+mn-ea"/>
                <a:cs typeface="+mn-cs"/>
              </a:rPr>
              <a:t>last 12 months</a:t>
            </a:r>
            <a:r>
              <a:rPr lang="en-US" sz="1100" b="0" kern="1200" dirty="0" smtClean="0">
                <a:solidFill>
                  <a:schemeClr val="tx1"/>
                </a:solidFill>
                <a:latin typeface="+mn-lt"/>
                <a:ea typeface="+mn-ea"/>
                <a:cs typeface="+mn-cs"/>
              </a:rPr>
              <a:t> </a:t>
            </a:r>
            <a:r>
              <a:rPr lang="en-US" sz="1100" b="0" u="sng" kern="1200" dirty="0" smtClean="0">
                <a:solidFill>
                  <a:schemeClr val="tx1"/>
                </a:solidFill>
                <a:latin typeface="+mn-lt"/>
                <a:ea typeface="+mn-ea"/>
                <a:cs typeface="+mn-cs"/>
              </a:rPr>
              <a:t>in Tillamook County,</a:t>
            </a:r>
            <a:r>
              <a:rPr lang="en-US" sz="1100" b="0" kern="1200" dirty="0" smtClean="0">
                <a:solidFill>
                  <a:schemeClr val="tx1"/>
                </a:solidFill>
                <a:latin typeface="+mn-lt"/>
                <a:ea typeface="+mn-ea"/>
                <a:cs typeface="+mn-cs"/>
              </a:rPr>
              <a:t> have you:”</a:t>
            </a:r>
          </a:p>
          <a:p>
            <a:pPr lvl="1">
              <a:buFont typeface="Arial" pitchFamily="34" charset="0"/>
              <a:buChar char="•"/>
            </a:pPr>
            <a:r>
              <a:rPr lang="en-US" sz="1100" b="0" kern="1200" dirty="0" smtClean="0">
                <a:solidFill>
                  <a:schemeClr val="tx1"/>
                </a:solidFill>
                <a:latin typeface="+mn-lt"/>
                <a:ea typeface="+mn-ea"/>
                <a:cs typeface="+mn-cs"/>
              </a:rPr>
              <a:t>Attended any public hearings, town hall meetings, community forums, or city council meetings</a:t>
            </a:r>
          </a:p>
          <a:p>
            <a:pPr lvl="1">
              <a:buFont typeface="Arial" pitchFamily="34" charset="0"/>
              <a:buChar char="•"/>
            </a:pPr>
            <a:r>
              <a:rPr lang="en-US" sz="1100" b="0" kern="1200" dirty="0" smtClean="0">
                <a:solidFill>
                  <a:schemeClr val="tx1"/>
                </a:solidFill>
                <a:latin typeface="+mn-lt"/>
                <a:ea typeface="+mn-ea"/>
                <a:cs typeface="+mn-cs"/>
              </a:rPr>
              <a:t>Participated on the board of any local service agency or organization</a:t>
            </a:r>
          </a:p>
          <a:p>
            <a:pPr lvl="1">
              <a:buFont typeface="Arial" pitchFamily="34" charset="0"/>
              <a:buChar char="•"/>
            </a:pPr>
            <a:r>
              <a:rPr lang="en-US" sz="1100" b="0" kern="1200" dirty="0" smtClean="0">
                <a:solidFill>
                  <a:schemeClr val="tx1"/>
                </a:solidFill>
                <a:latin typeface="+mn-lt"/>
                <a:ea typeface="+mn-ea"/>
                <a:cs typeface="+mn-cs"/>
              </a:rPr>
              <a:t>Volunteered your time, in ways other than participating on the board, to any local service agency or organization</a:t>
            </a:r>
          </a:p>
          <a:p>
            <a:pPr lvl="1">
              <a:buFont typeface="Arial" pitchFamily="34" charset="0"/>
              <a:buChar char="•"/>
            </a:pPr>
            <a:r>
              <a:rPr lang="en-US" sz="1100" b="0" kern="1200" dirty="0" smtClean="0">
                <a:solidFill>
                  <a:schemeClr val="tx1"/>
                </a:solidFill>
                <a:latin typeface="+mn-lt"/>
                <a:ea typeface="+mn-ea"/>
                <a:cs typeface="+mn-cs"/>
              </a:rPr>
              <a:t>Applied or run for local public office</a:t>
            </a:r>
          </a:p>
          <a:p>
            <a:pPr lvl="1">
              <a:buFont typeface="Arial" pitchFamily="34" charset="0"/>
              <a:buChar char="•"/>
            </a:pPr>
            <a:r>
              <a:rPr lang="en-US" sz="1100" b="0" kern="1200" dirty="0" smtClean="0">
                <a:solidFill>
                  <a:schemeClr val="tx1"/>
                </a:solidFill>
                <a:latin typeface="+mn-lt"/>
                <a:ea typeface="+mn-ea"/>
                <a:cs typeface="+mn-cs"/>
              </a:rPr>
              <a:t>Donated money, services, materials, or food to any local charity groups, organizations, or associations</a:t>
            </a:r>
          </a:p>
          <a:p>
            <a:pPr lvl="1">
              <a:buFont typeface="Arial" pitchFamily="34" charset="0"/>
              <a:buChar char="•"/>
            </a:pPr>
            <a:r>
              <a:rPr lang="en-US" sz="1100" b="0" kern="1200" dirty="0" smtClean="0">
                <a:solidFill>
                  <a:schemeClr val="tx1"/>
                </a:solidFill>
                <a:latin typeface="+mn-lt"/>
                <a:ea typeface="+mn-ea"/>
                <a:cs typeface="+mn-cs"/>
              </a:rPr>
              <a:t>Helped raise money for a local charitable cause by selling items, doing a walk-a-thon, contributing items for sale, or doing anything else</a:t>
            </a:r>
          </a:p>
          <a:p>
            <a:endParaRPr lang="en-US" sz="1100" kern="1200" dirty="0" smtClean="0">
              <a:solidFill>
                <a:schemeClr val="tx1"/>
              </a:solidFill>
              <a:latin typeface="+mn-lt"/>
              <a:ea typeface="+mn-ea"/>
              <a:cs typeface="+mn-cs"/>
            </a:endParaRPr>
          </a:p>
          <a:p>
            <a:r>
              <a:rPr lang="en-US" sz="1100" u="sng" kern="1200" dirty="0" smtClean="0">
                <a:solidFill>
                  <a:schemeClr val="tx1"/>
                </a:solidFill>
                <a:latin typeface="+mn-lt"/>
                <a:ea typeface="+mn-ea"/>
                <a:cs typeface="+mn-cs"/>
              </a:rPr>
              <a:t>Make note</a:t>
            </a:r>
            <a:r>
              <a:rPr lang="en-US" sz="1100" u="sng" kern="1200" baseline="0" dirty="0" smtClean="0">
                <a:solidFill>
                  <a:schemeClr val="tx1"/>
                </a:solidFill>
                <a:latin typeface="+mn-lt"/>
                <a:ea typeface="+mn-ea"/>
                <a:cs typeface="+mn-cs"/>
              </a:rPr>
              <a:t> of – </a:t>
            </a:r>
          </a:p>
          <a:p>
            <a:r>
              <a:rPr lang="en-US" sz="1100" kern="1200" baseline="0" dirty="0" smtClean="0">
                <a:solidFill>
                  <a:schemeClr val="tx1"/>
                </a:solidFill>
                <a:latin typeface="+mn-lt"/>
                <a:ea typeface="+mn-ea"/>
                <a:cs typeface="+mn-cs"/>
              </a:rPr>
              <a:t>An estimated 50% of the combined seasonal and permanent adult population participated in 2 or more civic activities in prior year</a:t>
            </a:r>
          </a:p>
          <a:p>
            <a:r>
              <a:rPr lang="en-US" sz="1100" kern="1200" baseline="0" dirty="0" smtClean="0">
                <a:solidFill>
                  <a:schemeClr val="tx1"/>
                </a:solidFill>
                <a:latin typeface="+mn-lt"/>
                <a:ea typeface="+mn-ea"/>
                <a:cs typeface="+mn-cs"/>
              </a:rPr>
              <a:t>An estimated 70% of the permanent adult population participated in 2 or more civic activities in the prior year. </a:t>
            </a:r>
          </a:p>
          <a:p>
            <a:endParaRPr lang="en-US"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The top two forms of civic activity were:</a:t>
            </a:r>
          </a:p>
          <a:p>
            <a:pPr marL="228600" indent="-228600">
              <a:buFont typeface="+mj-lt"/>
              <a:buAutoNum type="arabicPeriod"/>
            </a:pPr>
            <a:r>
              <a:rPr lang="en-US" sz="1100" kern="1200" baseline="0" dirty="0" smtClean="0">
                <a:solidFill>
                  <a:schemeClr val="tx1"/>
                </a:solidFill>
                <a:latin typeface="+mn-lt"/>
                <a:ea typeface="+mn-ea"/>
                <a:cs typeface="+mn-cs"/>
              </a:rPr>
              <a:t>Donating money, services, materials, or food to local charities, organizations,</a:t>
            </a:r>
            <a:r>
              <a:rPr lang="en-US" sz="1100" kern="1200" dirty="0" smtClean="0">
                <a:solidFill>
                  <a:schemeClr val="tx1"/>
                </a:solidFill>
                <a:latin typeface="+mn-lt"/>
                <a:ea typeface="+mn-ea"/>
                <a:cs typeface="+mn-cs"/>
              </a:rPr>
              <a:t> </a:t>
            </a:r>
            <a:r>
              <a:rPr lang="en-US" sz="1100" kern="1200" baseline="0" dirty="0" smtClean="0">
                <a:solidFill>
                  <a:schemeClr val="tx1"/>
                </a:solidFill>
                <a:latin typeface="+mn-lt"/>
                <a:ea typeface="+mn-ea"/>
                <a:cs typeface="+mn-cs"/>
              </a:rPr>
              <a:t>or associations</a:t>
            </a:r>
          </a:p>
          <a:p>
            <a:pPr marL="228600" indent="-228600">
              <a:buFont typeface="+mj-lt"/>
              <a:buAutoNum type="arabicPeriod"/>
            </a:pPr>
            <a:r>
              <a:rPr lang="en-US" sz="1100" kern="1200" baseline="0" dirty="0" smtClean="0">
                <a:solidFill>
                  <a:schemeClr val="tx1"/>
                </a:solidFill>
                <a:latin typeface="+mn-lt"/>
                <a:ea typeface="+mn-ea"/>
                <a:cs typeface="+mn-cs"/>
              </a:rPr>
              <a:t>Helping raise money for local charitable causes</a:t>
            </a:r>
          </a:p>
        </p:txBody>
      </p:sp>
      <p:sp>
        <p:nvSpPr>
          <p:cNvPr id="4" name="Slide Number Placeholder 3"/>
          <p:cNvSpPr>
            <a:spLocks noGrp="1"/>
          </p:cNvSpPr>
          <p:nvPr>
            <p:ph type="sldNum" sz="quarter" idx="10"/>
          </p:nvPr>
        </p:nvSpPr>
        <p:spPr/>
        <p:txBody>
          <a:bodyPr/>
          <a:lstStyle/>
          <a:p>
            <a:fld id="{4698D49F-B508-46A9-876E-887183C7127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28600" indent="-228600">
              <a:buFont typeface="+mj-lt"/>
              <a:buAutoNum type="arabicPeriod"/>
            </a:pPr>
            <a:r>
              <a:rPr lang="en-US" sz="1000" dirty="0" smtClean="0"/>
              <a:t>Community</a:t>
            </a:r>
            <a:r>
              <a:rPr lang="en-US" sz="1000" baseline="0" dirty="0" smtClean="0"/>
              <a:t> vitality is a concept that OSU faculty in the Rural Studies Program have been working on understanding and developing for the last few years. </a:t>
            </a:r>
          </a:p>
          <a:p>
            <a:pPr marL="685800" lvl="1" indent="-228600">
              <a:buFont typeface="+mj-lt"/>
              <a:buAutoNum type="alphaLcParenR"/>
            </a:pPr>
            <a:r>
              <a:rPr lang="en-US" sz="1000" baseline="0" dirty="0" smtClean="0"/>
              <a:t>We have developed a broad definition of vitality that can be applied to all communities, based on past research in the field of community studies:</a:t>
            </a:r>
          </a:p>
          <a:p>
            <a:pPr marL="1200150" lvl="2" indent="-285750">
              <a:buFont typeface="+mj-lt"/>
              <a:buAutoNum type="romanLcPeriod"/>
            </a:pPr>
            <a:r>
              <a:rPr lang="en-US" sz="1000" baseline="0" dirty="0" smtClean="0"/>
              <a:t>Vital communities are those in which residents work well together and realize positive social, economic, and environmental outcomes</a:t>
            </a:r>
          </a:p>
          <a:p>
            <a:pPr marL="742950" lvl="1" indent="-285750">
              <a:buFont typeface="+mj-lt"/>
              <a:buAutoNum type="alphaLcParenR"/>
            </a:pPr>
            <a:r>
              <a:rPr lang="en-US" sz="1000" baseline="0" dirty="0" smtClean="0"/>
              <a:t>Adopting this broad definition allows specific communities to determine what the specific outcomes are in each of these areas for themselves.</a:t>
            </a:r>
          </a:p>
          <a:p>
            <a:pPr marL="228600" indent="-228600">
              <a:buFont typeface="+mj-lt"/>
              <a:buAutoNum type="arabicPeriod"/>
            </a:pPr>
            <a:r>
              <a:rPr lang="en-US" sz="1000" baseline="0" dirty="0" smtClean="0"/>
              <a:t>Partnering with the Tillamook County Futures Council, we developed 50 indicators of Tillamook County: 2020 Strategic Vision in order to gain insight into the community-level definition of community vitality and to learn how close Tillamook County is to realizing the goals set forth in the vision. </a:t>
            </a:r>
          </a:p>
          <a:p>
            <a:pPr marL="685800" lvl="1" indent="-228600">
              <a:buFont typeface="+mj-lt"/>
              <a:buAutoNum type="alphaLcParenR"/>
            </a:pPr>
            <a:r>
              <a:rPr lang="en-US" sz="1000" baseline="0" dirty="0" smtClean="0"/>
              <a:t>The county’s strategic vision quite clearly articulates what the goals for the county are in the areas of capacity, social issues, the economy, and the environment.</a:t>
            </a:r>
          </a:p>
          <a:p>
            <a:pPr marL="685800" lvl="1" indent="-228600">
              <a:buFont typeface="+mj-lt"/>
              <a:buAutoNum type="alphaLcParenR"/>
            </a:pPr>
            <a:r>
              <a:rPr lang="en-US" sz="1000" baseline="0" dirty="0" smtClean="0"/>
              <a:t>Also, the strategic vision was created with the input of community residents and property owners, so we know that the vision captures the values held by residents. </a:t>
            </a:r>
          </a:p>
          <a:p>
            <a:pPr marL="685800" lvl="1" indent="-228600">
              <a:buFont typeface="+mj-lt"/>
              <a:buAutoNum type="alphaLcParenR"/>
            </a:pPr>
            <a:r>
              <a:rPr lang="en-US" sz="1000" baseline="0" dirty="0" smtClean="0"/>
              <a:t>Through this collaboration OSU and Tillamook County are learning about the community</a:t>
            </a:r>
          </a:p>
          <a:p>
            <a:pPr marL="228600" indent="-228600">
              <a:buFont typeface="+mj-lt"/>
              <a:buAutoNum type="arabicPeriod"/>
            </a:pPr>
            <a:r>
              <a:rPr lang="en-US" sz="1000" baseline="0" dirty="0" smtClean="0"/>
              <a:t>After developing the indicators and measures, we gathered data from:</a:t>
            </a:r>
          </a:p>
          <a:p>
            <a:pPr marL="685800" lvl="1" indent="-228600">
              <a:buFont typeface="+mj-lt"/>
              <a:buAutoNum type="arabicPeriod"/>
            </a:pPr>
            <a:r>
              <a:rPr lang="en-US" sz="1000" baseline="0" dirty="0" smtClean="0"/>
              <a:t>Agencies and organizations with web-accessible public databases</a:t>
            </a:r>
          </a:p>
          <a:p>
            <a:pPr marL="685800" lvl="1" indent="-228600">
              <a:buFont typeface="+mj-lt"/>
              <a:buAutoNum type="arabicPeriod"/>
            </a:pPr>
            <a:r>
              <a:rPr lang="en-US" sz="1000" baseline="0" dirty="0" smtClean="0"/>
              <a:t>Local organizations and businesses with program information or information about the population they serve</a:t>
            </a:r>
          </a:p>
          <a:p>
            <a:pPr marL="685800" lvl="1" indent="-228600">
              <a:buFont typeface="+mj-lt"/>
              <a:buAutoNum type="arabicPeriod"/>
            </a:pPr>
            <a:r>
              <a:rPr lang="en-US" sz="1000" baseline="0" dirty="0" smtClean="0"/>
              <a:t>Adult residents of Tillamook County through an survey instrument that we developed especially for this project</a:t>
            </a:r>
          </a:p>
          <a:p>
            <a:pPr marL="228600" indent="-228600">
              <a:buFont typeface="+mj-lt"/>
              <a:buAutoNum type="arabicPeriod"/>
            </a:pPr>
            <a:r>
              <a:rPr lang="en-US" sz="1000" baseline="0" dirty="0" smtClean="0"/>
              <a:t>Once we had all the indicator data compiled, the Tillamook County Futures Council set target levels for most indicators. Other indicator targets correspond to thresholds set by agencies such as the OR Department of Environmental Quality or </a:t>
            </a:r>
            <a:r>
              <a:rPr lang="en-US" sz="1000" baseline="0" dirty="0" err="1" smtClean="0"/>
              <a:t>OR</a:t>
            </a:r>
            <a:r>
              <a:rPr lang="en-US" sz="1000" baseline="0" dirty="0" smtClean="0"/>
              <a:t> Department of Fish &amp; Wildlife</a:t>
            </a:r>
          </a:p>
          <a:p>
            <a:pPr marL="228600" indent="-228600">
              <a:buFont typeface="+mj-lt"/>
              <a:buAutoNum type="arabicPeriod"/>
            </a:pPr>
            <a:r>
              <a:rPr lang="en-US" sz="1000" baseline="0" dirty="0" smtClean="0"/>
              <a:t>Finally, we made our assessment of vitality comparing the most recent indicator data with the target level </a:t>
            </a:r>
            <a:endParaRPr lang="en-US" sz="1000"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t>27. Community Capacity:</a:t>
            </a:r>
            <a:endParaRPr lang="en-US" b="0" dirty="0" smtClean="0"/>
          </a:p>
          <a:p>
            <a:r>
              <a:rPr lang="en-US" b="0" u="sng" dirty="0" smtClean="0"/>
              <a:t>Data Source</a:t>
            </a:r>
            <a:r>
              <a:rPr lang="en-US" b="0" u="none" dirty="0" smtClean="0"/>
              <a:t> –</a:t>
            </a:r>
            <a:r>
              <a:rPr lang="en-US" b="0" u="none" baseline="0" dirty="0" smtClean="0"/>
              <a:t> Vital Tillamook Indicator Project Survey</a:t>
            </a:r>
          </a:p>
          <a:p>
            <a:endParaRPr lang="en-US" b="0" u="none" baseline="0" dirty="0" smtClean="0"/>
          </a:p>
          <a:p>
            <a:r>
              <a:rPr lang="en-US" u="sng" baseline="0" dirty="0" smtClean="0"/>
              <a:t>Technical Note </a:t>
            </a:r>
            <a:r>
              <a:rPr lang="en-US" baseline="0" dirty="0" smtClean="0"/>
              <a:t>– The survey question used:</a:t>
            </a:r>
          </a:p>
          <a:p>
            <a:pPr lvl="0"/>
            <a:r>
              <a:rPr lang="en-US" sz="1200" b="0" i="1" u="none" kern="1200" dirty="0" smtClean="0">
                <a:solidFill>
                  <a:schemeClr val="tx1"/>
                </a:solidFill>
                <a:latin typeface="+mn-lt"/>
                <a:ea typeface="+mn-ea"/>
                <a:cs typeface="+mn-cs"/>
              </a:rPr>
              <a:t>Community Capacity:</a:t>
            </a:r>
          </a:p>
          <a:p>
            <a:pPr lvl="0"/>
            <a:r>
              <a:rPr lang="en-US" sz="1200" b="0" kern="1200" dirty="0" smtClean="0">
                <a:solidFill>
                  <a:schemeClr val="tx1"/>
                </a:solidFill>
                <a:latin typeface="+mn-lt"/>
                <a:ea typeface="+mn-ea"/>
                <a:cs typeface="+mn-cs"/>
              </a:rPr>
              <a:t>Please tell us how strongly you agree or disagree </a:t>
            </a:r>
            <a:r>
              <a:rPr lang="en-US" sz="1200" b="0" u="sng" kern="1200" dirty="0" smtClean="0">
                <a:solidFill>
                  <a:schemeClr val="tx1"/>
                </a:solidFill>
                <a:latin typeface="+mn-lt"/>
                <a:ea typeface="+mn-ea"/>
                <a:cs typeface="+mn-cs"/>
              </a:rPr>
              <a:t>regarding your community in Tillamook County</a:t>
            </a:r>
            <a:r>
              <a:rPr lang="en-US" sz="1200" b="0" kern="1200" dirty="0" smtClean="0">
                <a:solidFill>
                  <a:schemeClr val="tx1"/>
                </a:solidFill>
                <a:latin typeface="+mn-lt"/>
                <a:ea typeface="+mn-ea"/>
                <a:cs typeface="+mn-cs"/>
              </a:rPr>
              <a:t>:</a:t>
            </a:r>
          </a:p>
          <a:p>
            <a:pPr>
              <a:buFont typeface="Arial" pitchFamily="34" charset="0"/>
              <a:buChar char="•"/>
            </a:pPr>
            <a:r>
              <a:rPr lang="en-US" sz="1200" b="0" kern="1200" dirty="0" smtClean="0">
                <a:solidFill>
                  <a:schemeClr val="tx1"/>
                </a:solidFill>
                <a:latin typeface="+mn-lt"/>
                <a:ea typeface="+mn-ea"/>
                <a:cs typeface="+mn-cs"/>
              </a:rPr>
              <a:t>People around here are willing to help their neighbors.</a:t>
            </a:r>
          </a:p>
          <a:p>
            <a:pPr>
              <a:buFont typeface="Arial" pitchFamily="34" charset="0"/>
              <a:buChar char="•"/>
            </a:pPr>
            <a:r>
              <a:rPr lang="en-US" sz="1200" b="0" kern="1200" dirty="0" smtClean="0">
                <a:solidFill>
                  <a:schemeClr val="tx1"/>
                </a:solidFill>
                <a:latin typeface="+mn-lt"/>
                <a:ea typeface="+mn-ea"/>
                <a:cs typeface="+mn-cs"/>
              </a:rPr>
              <a:t>People in this community generally trust one another and get along.</a:t>
            </a:r>
          </a:p>
          <a:p>
            <a:pPr>
              <a:buFont typeface="Arial" pitchFamily="34" charset="0"/>
              <a:buChar char="•"/>
            </a:pPr>
            <a:r>
              <a:rPr lang="en-US" sz="1200" b="0" kern="1200" dirty="0" smtClean="0">
                <a:solidFill>
                  <a:schemeClr val="tx1"/>
                </a:solidFill>
                <a:latin typeface="+mn-lt"/>
                <a:ea typeface="+mn-ea"/>
                <a:cs typeface="+mn-cs"/>
              </a:rPr>
              <a:t>If this community were faced with a local issue such as the pollution of a river, or the possible closure of a school, people here could be counted on to work together to address it.</a:t>
            </a:r>
          </a:p>
          <a:p>
            <a:pPr>
              <a:buFont typeface="Arial" pitchFamily="34" charset="0"/>
              <a:buChar char="•"/>
            </a:pPr>
            <a:r>
              <a:rPr lang="en-US" sz="1200" b="0" kern="1200" dirty="0" smtClean="0">
                <a:solidFill>
                  <a:schemeClr val="tx1"/>
                </a:solidFill>
                <a:latin typeface="+mn-lt"/>
                <a:ea typeface="+mn-ea"/>
                <a:cs typeface="+mn-cs"/>
              </a:rPr>
              <a:t>Local government has the ability to deal effectively with important problems.</a:t>
            </a:r>
          </a:p>
          <a:p>
            <a:pPr>
              <a:buFont typeface="Arial" pitchFamily="34" charset="0"/>
              <a:buNone/>
            </a:pPr>
            <a:endParaRPr lang="en-US" sz="1200" b="0" kern="1200" dirty="0" smtClean="0">
              <a:solidFill>
                <a:schemeClr val="tx1"/>
              </a:solidFill>
              <a:latin typeface="+mn-lt"/>
              <a:ea typeface="+mn-ea"/>
              <a:cs typeface="+mn-cs"/>
            </a:endParaRPr>
          </a:p>
          <a:p>
            <a:pPr>
              <a:buFont typeface="Arial" pitchFamily="34" charset="0"/>
              <a:buNone/>
            </a:pPr>
            <a:r>
              <a:rPr lang="en-US" sz="1200" b="0" kern="1200" dirty="0" smtClean="0">
                <a:solidFill>
                  <a:schemeClr val="tx1"/>
                </a:solidFill>
                <a:latin typeface="+mn-lt"/>
                <a:ea typeface="+mn-ea"/>
                <a:cs typeface="+mn-cs"/>
              </a:rPr>
              <a:t>People who indicated “somewhat</a:t>
            </a:r>
            <a:r>
              <a:rPr lang="en-US" sz="1200" b="0" kern="1200" baseline="0" dirty="0" smtClean="0">
                <a:solidFill>
                  <a:schemeClr val="tx1"/>
                </a:solidFill>
                <a:latin typeface="+mn-lt"/>
                <a:ea typeface="+mn-ea"/>
                <a:cs typeface="+mn-cs"/>
              </a:rPr>
              <a:t> agree or strongly agree” were counted as agreeing with these statements</a:t>
            </a:r>
          </a:p>
          <a:p>
            <a:pPr>
              <a:buFont typeface="Arial" pitchFamily="34" charset="0"/>
              <a:buNone/>
            </a:pPr>
            <a:endParaRPr lang="en-US" sz="1200" b="0" kern="1200" baseline="0" dirty="0" smtClean="0">
              <a:solidFill>
                <a:schemeClr val="tx1"/>
              </a:solidFill>
              <a:latin typeface="+mn-lt"/>
              <a:ea typeface="+mn-ea"/>
              <a:cs typeface="+mn-cs"/>
            </a:endParaRPr>
          </a:p>
          <a:p>
            <a:pPr>
              <a:buFont typeface="Arial" pitchFamily="34" charset="0"/>
              <a:buNone/>
            </a:pPr>
            <a:r>
              <a:rPr lang="en-US" sz="1200" b="0" u="sng" kern="1200" baseline="0" dirty="0" smtClean="0">
                <a:solidFill>
                  <a:schemeClr val="tx1"/>
                </a:solidFill>
                <a:latin typeface="+mn-lt"/>
                <a:ea typeface="+mn-ea"/>
                <a:cs typeface="+mn-cs"/>
              </a:rPr>
              <a:t>Make note of – </a:t>
            </a:r>
          </a:p>
          <a:p>
            <a:pPr>
              <a:buFont typeface="Arial" pitchFamily="34" charset="0"/>
              <a:buNone/>
            </a:pPr>
            <a:r>
              <a:rPr lang="en-US" sz="1200" b="0" kern="1200" baseline="0" dirty="0" smtClean="0">
                <a:solidFill>
                  <a:schemeClr val="tx1"/>
                </a:solidFill>
                <a:latin typeface="+mn-lt"/>
                <a:ea typeface="+mn-ea"/>
                <a:cs typeface="+mn-cs"/>
              </a:rPr>
              <a:t>The relatively lower percentage of residents who perceive local government has the capacity to deal with problems is often seen in rural communities. It has been documented in rural Oregon as well as other rural communities in the nation. </a:t>
            </a:r>
          </a:p>
          <a:p>
            <a:pPr>
              <a:buFont typeface="Arial" pitchFamily="34" charset="0"/>
              <a:buNone/>
            </a:pPr>
            <a:endParaRPr lang="en-US" sz="1200" b="0" kern="1200" baseline="0" dirty="0" smtClean="0">
              <a:solidFill>
                <a:schemeClr val="tx1"/>
              </a:solidFill>
              <a:latin typeface="+mn-lt"/>
              <a:ea typeface="+mn-ea"/>
              <a:cs typeface="+mn-cs"/>
            </a:endParaRPr>
          </a:p>
          <a:p>
            <a:pPr>
              <a:buFont typeface="Arial" pitchFamily="34" charset="0"/>
              <a:buNone/>
            </a:pPr>
            <a:r>
              <a:rPr lang="en-US" sz="1200" b="0" kern="1200" baseline="0" dirty="0" smtClean="0">
                <a:solidFill>
                  <a:schemeClr val="tx1"/>
                </a:solidFill>
                <a:latin typeface="+mn-lt"/>
                <a:ea typeface="+mn-ea"/>
                <a:cs typeface="+mn-cs"/>
              </a:rPr>
              <a:t>When it comes down to it, overall Tillamook County residents overwhelmingly feel that their community has the capacity to work together to get things done in the community. </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98D49F-B508-46A9-876E-887183C7127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37. Educational Achievement:</a:t>
            </a:r>
            <a:endParaRPr lang="en-US" b="0" dirty="0" smtClean="0"/>
          </a:p>
          <a:p>
            <a:r>
              <a:rPr lang="en-US" b="0" u="sng" dirty="0" smtClean="0"/>
              <a:t>Data</a:t>
            </a:r>
            <a:r>
              <a:rPr lang="en-US" b="0" u="sng" baseline="0" dirty="0" smtClean="0"/>
              <a:t> Source</a:t>
            </a:r>
            <a:r>
              <a:rPr lang="en-US" b="0" u="none" baseline="0" dirty="0" smtClean="0"/>
              <a:t> – Oregon Department of Education, standardized test scores, dropout data, and teacher assessments of kindergartners “readiness to learn”</a:t>
            </a:r>
          </a:p>
          <a:p>
            <a:endParaRPr lang="en-US" b="0" u="none" baseline="0" dirty="0" smtClean="0"/>
          </a:p>
          <a:p>
            <a:r>
              <a:rPr lang="en-US" b="0" u="sng" baseline="0" dirty="0" smtClean="0"/>
              <a:t>Make note of - </a:t>
            </a:r>
            <a:r>
              <a:rPr lang="en-US" b="0" u="none" baseline="0" dirty="0" smtClean="0"/>
              <a:t> High school dropout was around 2% for county high schools</a:t>
            </a:r>
          </a:p>
          <a:p>
            <a:r>
              <a:rPr lang="en-US" b="0" u="none" baseline="0" dirty="0" smtClean="0"/>
              <a:t>Reading and math achievement scores were low for 8</a:t>
            </a:r>
            <a:r>
              <a:rPr lang="en-US" b="0" u="none" baseline="30000" dirty="0" smtClean="0"/>
              <a:t>th</a:t>
            </a:r>
            <a:r>
              <a:rPr lang="en-US" b="0" u="none" baseline="0" dirty="0" smtClean="0"/>
              <a:t> graders and even lower for 10</a:t>
            </a:r>
            <a:r>
              <a:rPr lang="en-US" b="0" u="none" baseline="30000" dirty="0" smtClean="0"/>
              <a:t>th</a:t>
            </a:r>
            <a:r>
              <a:rPr lang="en-US" b="0" u="none" baseline="0" dirty="0" smtClean="0"/>
              <a:t> graders</a:t>
            </a:r>
            <a:endParaRPr lang="en-US" b="1" u="sng"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457200"/>
            <a:ext cx="4572000" cy="3429000"/>
          </a:xfrm>
        </p:spPr>
      </p:sp>
      <p:sp>
        <p:nvSpPr>
          <p:cNvPr id="3" name="Notes Placeholder 2"/>
          <p:cNvSpPr>
            <a:spLocks noGrp="1"/>
          </p:cNvSpPr>
          <p:nvPr>
            <p:ph type="body" idx="1"/>
          </p:nvPr>
        </p:nvSpPr>
        <p:spPr/>
        <p:txBody>
          <a:bodyPr>
            <a:normAutofit fontScale="92500" lnSpcReduction="10000"/>
          </a:bodyPr>
          <a:lstStyle/>
          <a:p>
            <a:r>
              <a:rPr lang="en-US" b="1" dirty="0" smtClean="0"/>
              <a:t>38. Teen Pregnancy: </a:t>
            </a:r>
            <a:endParaRPr lang="en-US" b="0" dirty="0" smtClean="0"/>
          </a:p>
          <a:p>
            <a:r>
              <a:rPr lang="en-US" b="0" u="sng" dirty="0" smtClean="0"/>
              <a:t>Data</a:t>
            </a:r>
            <a:r>
              <a:rPr lang="en-US" b="0" u="sng" baseline="0" dirty="0" smtClean="0"/>
              <a:t> Source - </a:t>
            </a:r>
            <a:r>
              <a:rPr lang="en-US" b="0" u="none" baseline="0" dirty="0" smtClean="0"/>
              <a:t> Oregon Department of Human Services</a:t>
            </a:r>
          </a:p>
          <a:p>
            <a:endParaRPr lang="en-US" b="0" u="none" baseline="0" dirty="0" smtClean="0"/>
          </a:p>
          <a:p>
            <a:r>
              <a:rPr lang="en-US" b="0" u="sng" baseline="0" dirty="0" smtClean="0"/>
              <a:t>Note - </a:t>
            </a:r>
            <a:r>
              <a:rPr lang="en-US" b="0" u="none" baseline="0" dirty="0" smtClean="0"/>
              <a:t> Teen pregnancy in Oregon was 50.1 teens per 1,000 in 2007.</a:t>
            </a:r>
            <a:endParaRPr lang="en-US" b="0" u="sng" baseline="0" dirty="0" smtClean="0"/>
          </a:p>
          <a:p>
            <a:endParaRPr lang="en-US" b="0" u="none" baseline="0" dirty="0" smtClean="0"/>
          </a:p>
          <a:p>
            <a:r>
              <a:rPr lang="en-US" b="1" u="none" baseline="0" dirty="0" smtClean="0"/>
              <a:t>39. Teen Substance Abuse:</a:t>
            </a:r>
            <a:endParaRPr lang="en-US" b="0" u="none" baseline="0" dirty="0" smtClean="0"/>
          </a:p>
          <a:p>
            <a:r>
              <a:rPr lang="en-US" b="0" u="sng" baseline="0" dirty="0" smtClean="0"/>
              <a:t>Data Source - </a:t>
            </a:r>
            <a:r>
              <a:rPr lang="en-US" b="0" u="none" baseline="0" dirty="0" smtClean="0"/>
              <a:t> Oregon Healthy Teens Survey</a:t>
            </a:r>
          </a:p>
          <a:p>
            <a:endParaRPr lang="en-US" b="0" u="none" baseline="0" dirty="0" smtClean="0"/>
          </a:p>
          <a:p>
            <a:r>
              <a:rPr lang="en-US" b="0" u="sng" baseline="0" dirty="0" smtClean="0"/>
              <a:t>Technical Note – </a:t>
            </a:r>
            <a:r>
              <a:rPr lang="en-US" b="0" u="none" baseline="0" dirty="0" smtClean="0"/>
              <a:t>The Healthy Teens Survey is updated every school year, and in Tillamook county will be complemented by another survey developed locally to gauge health behavior and the youth interaction with their community. </a:t>
            </a:r>
          </a:p>
          <a:p>
            <a:endParaRPr lang="en-US" b="0" u="none" baseline="0" dirty="0" smtClean="0"/>
          </a:p>
          <a:p>
            <a:r>
              <a:rPr lang="en-US" b="0" u="sng" baseline="0" dirty="0" smtClean="0"/>
              <a:t>Make note of –</a:t>
            </a:r>
            <a:r>
              <a:rPr lang="en-US" b="0" u="none" baseline="0" dirty="0" smtClean="0"/>
              <a:t> </a:t>
            </a:r>
          </a:p>
          <a:p>
            <a:pPr marL="228600" indent="-228600">
              <a:buFont typeface="+mj-lt"/>
              <a:buAutoNum type="arabicPeriod"/>
            </a:pPr>
            <a:r>
              <a:rPr lang="en-US" b="0" u="none" baseline="0" dirty="0" smtClean="0"/>
              <a:t>Prevalence of substance abuse is greater among 11</a:t>
            </a:r>
            <a:r>
              <a:rPr lang="en-US" b="0" u="none" baseline="30000" dirty="0" smtClean="0"/>
              <a:t>th</a:t>
            </a:r>
            <a:r>
              <a:rPr lang="en-US" b="0" u="none" baseline="0" dirty="0" smtClean="0"/>
              <a:t> graders (red bar) than 8</a:t>
            </a:r>
            <a:r>
              <a:rPr lang="en-US" b="0" u="none" baseline="30000" dirty="0" smtClean="0"/>
              <a:t>th</a:t>
            </a:r>
            <a:r>
              <a:rPr lang="en-US" b="0" u="none" baseline="0" dirty="0" smtClean="0"/>
              <a:t> graders (brown bar) and alcohol is more popular than using drugs for both populations. </a:t>
            </a:r>
          </a:p>
          <a:p>
            <a:pPr marL="228600" indent="-228600">
              <a:buFont typeface="+mj-lt"/>
              <a:buAutoNum type="arabicPeriod"/>
            </a:pPr>
            <a:r>
              <a:rPr lang="en-US" b="0" u="none" baseline="0" dirty="0" smtClean="0"/>
              <a:t>Only Tillamook SD and Neah-Kah-Nie SD participated in the OR Healthy Teens Survey in the 2007-2008 school year</a:t>
            </a:r>
          </a:p>
          <a:p>
            <a:pPr marL="228600" indent="-228600">
              <a:buFont typeface="+mj-lt"/>
              <a:buAutoNum type="arabicPeriod"/>
            </a:pPr>
            <a:r>
              <a:rPr lang="en-US" b="0" u="none" baseline="0" dirty="0" smtClean="0"/>
              <a:t>Compared to Oregon, Tillamook was very similar:</a:t>
            </a:r>
          </a:p>
          <a:p>
            <a:pPr marL="228600" indent="-228600">
              <a:buFont typeface="+mj-lt"/>
              <a:buNone/>
            </a:pPr>
            <a:r>
              <a:rPr lang="en-US" b="0" u="none" baseline="0" dirty="0" smtClean="0"/>
              <a:t>		</a:t>
            </a:r>
            <a:r>
              <a:rPr lang="en-US" b="0" i="1" u="none" baseline="0" dirty="0" smtClean="0"/>
              <a:t>Drug use</a:t>
            </a:r>
          </a:p>
          <a:p>
            <a:pPr marL="228600" indent="-228600">
              <a:buFont typeface="+mj-lt"/>
              <a:buNone/>
            </a:pPr>
            <a:r>
              <a:rPr lang="en-US" b="0" u="none" baseline="0" dirty="0" smtClean="0"/>
              <a:t>		11</a:t>
            </a:r>
            <a:r>
              <a:rPr lang="en-US" b="0" u="none" baseline="30000" dirty="0" smtClean="0"/>
              <a:t>th</a:t>
            </a:r>
            <a:r>
              <a:rPr lang="en-US" b="0" u="none" baseline="0" dirty="0" smtClean="0"/>
              <a:t> graders: 23.5%</a:t>
            </a:r>
          </a:p>
          <a:p>
            <a:pPr marL="228600" indent="-228600">
              <a:buFont typeface="+mj-lt"/>
              <a:buNone/>
            </a:pPr>
            <a:r>
              <a:rPr lang="en-US" b="0" u="none" baseline="0" dirty="0" smtClean="0"/>
              <a:t>		8</a:t>
            </a:r>
            <a:r>
              <a:rPr lang="en-US" b="0" u="none" baseline="30000" dirty="0" smtClean="0"/>
              <a:t>th</a:t>
            </a:r>
            <a:r>
              <a:rPr lang="en-US" b="0" u="none" baseline="0" dirty="0" smtClean="0"/>
              <a:t> graders: 14.6%</a:t>
            </a:r>
          </a:p>
          <a:p>
            <a:pPr marL="228600" indent="-228600">
              <a:buFont typeface="+mj-lt"/>
              <a:buNone/>
            </a:pPr>
            <a:endParaRPr lang="en-US" b="0" u="none" baseline="0" dirty="0" smtClean="0"/>
          </a:p>
          <a:p>
            <a:pPr marL="228600" indent="-228600">
              <a:buFont typeface="+mj-lt"/>
              <a:buNone/>
            </a:pPr>
            <a:r>
              <a:rPr lang="en-US" b="0" u="none" baseline="0" dirty="0" smtClean="0"/>
              <a:t>		</a:t>
            </a:r>
            <a:r>
              <a:rPr lang="en-US" b="0" i="1" u="none" baseline="0" dirty="0" smtClean="0"/>
              <a:t>Alcohol </a:t>
            </a:r>
          </a:p>
          <a:p>
            <a:pPr marL="228600" indent="-228600">
              <a:buFont typeface="+mj-lt"/>
              <a:buNone/>
            </a:pPr>
            <a:r>
              <a:rPr lang="en-US" b="0" u="none" baseline="0" dirty="0" smtClean="0"/>
              <a:t>		11</a:t>
            </a:r>
            <a:r>
              <a:rPr lang="en-US" b="0" u="none" baseline="30000" dirty="0" smtClean="0"/>
              <a:t>th</a:t>
            </a:r>
            <a:r>
              <a:rPr lang="en-US" b="0" u="none" baseline="0" dirty="0" smtClean="0"/>
              <a:t> graders: 46.2%</a:t>
            </a:r>
          </a:p>
          <a:p>
            <a:pPr marL="228600" indent="-228600">
              <a:buFont typeface="+mj-lt"/>
              <a:buNone/>
            </a:pPr>
            <a:r>
              <a:rPr lang="en-US" b="0" u="none" baseline="0" dirty="0" smtClean="0"/>
              <a:t>		8</a:t>
            </a:r>
            <a:r>
              <a:rPr lang="en-US" b="0" u="none" baseline="30000" dirty="0" smtClean="0"/>
              <a:t>th</a:t>
            </a:r>
            <a:r>
              <a:rPr lang="en-US" b="0" u="none" baseline="0" dirty="0" smtClean="0"/>
              <a:t> graders: 28.9%</a:t>
            </a:r>
            <a:endParaRPr lang="en-US" b="1" u="sng" baseline="0"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304800"/>
            <a:ext cx="2133600" cy="1600200"/>
          </a:xfrm>
        </p:spPr>
      </p:sp>
      <p:sp>
        <p:nvSpPr>
          <p:cNvPr id="3" name="Notes Placeholder 2"/>
          <p:cNvSpPr>
            <a:spLocks noGrp="1"/>
          </p:cNvSpPr>
          <p:nvPr>
            <p:ph type="body" idx="1"/>
          </p:nvPr>
        </p:nvSpPr>
        <p:spPr>
          <a:xfrm>
            <a:off x="304800" y="1981200"/>
            <a:ext cx="6324600" cy="5029200"/>
          </a:xfrm>
        </p:spPr>
        <p:txBody>
          <a:bodyPr>
            <a:noAutofit/>
          </a:bodyPr>
          <a:lstStyle/>
          <a:p>
            <a:r>
              <a:rPr lang="en-US" sz="1000" b="1" i="0" u="none" baseline="0" dirty="0" smtClean="0"/>
              <a:t>41</a:t>
            </a:r>
            <a:r>
              <a:rPr lang="en-US" sz="1000" b="1" i="0" u="none" baseline="0" dirty="0" smtClean="0"/>
              <a:t>. Delay of Health Care:</a:t>
            </a:r>
            <a:endParaRPr lang="en-US" sz="1000" b="0" i="0" u="none" baseline="0" dirty="0" smtClean="0"/>
          </a:p>
          <a:p>
            <a:r>
              <a:rPr lang="en-US" sz="1000" b="0" i="0" u="sng" baseline="0" dirty="0" smtClean="0"/>
              <a:t>Data source – </a:t>
            </a:r>
            <a:r>
              <a:rPr lang="en-US" sz="1000" b="0" i="0" u="none" baseline="0" dirty="0" smtClean="0"/>
              <a:t>Vital Tillamook Indicator Project Survey </a:t>
            </a:r>
          </a:p>
          <a:p>
            <a:endParaRPr lang="en-US" sz="1000" b="0" i="0" u="none" baseline="0" dirty="0" smtClean="0"/>
          </a:p>
          <a:p>
            <a:r>
              <a:rPr lang="en-US" sz="1000" u="sng" baseline="0" dirty="0" smtClean="0"/>
              <a:t>Technical Note </a:t>
            </a:r>
            <a:r>
              <a:rPr lang="en-US" sz="1000" baseline="0" dirty="0" smtClean="0"/>
              <a:t>– The survey question used:</a:t>
            </a:r>
            <a:endParaRPr lang="en-US" sz="1000" b="0" i="1" u="non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mn-cs"/>
              </a:rPr>
              <a:t>“Have you delayed getting care for any of the following reasons </a:t>
            </a:r>
            <a:r>
              <a:rPr lang="en-US" sz="1000" b="0" u="sng" kern="1200" dirty="0" smtClean="0">
                <a:solidFill>
                  <a:schemeClr val="tx1"/>
                </a:solidFill>
                <a:latin typeface="+mn-lt"/>
                <a:ea typeface="+mn-ea"/>
                <a:cs typeface="+mn-cs"/>
              </a:rPr>
              <a:t>in the last 12 months</a:t>
            </a:r>
            <a:r>
              <a:rPr lang="en-US" sz="1000" b="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u="sng"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sng" kern="1200" baseline="0" dirty="0" smtClean="0">
                <a:solidFill>
                  <a:schemeClr val="tx1"/>
                </a:solidFill>
                <a:latin typeface="+mn-lt"/>
                <a:ea typeface="+mn-ea"/>
                <a:cs typeface="+mn-cs"/>
              </a:rPr>
              <a:t>Make note of –</a:t>
            </a:r>
            <a:r>
              <a:rPr lang="en-US" sz="1000" b="0" i="0" u="none" kern="1200" baseline="0" dirty="0" smtClean="0">
                <a:solidFill>
                  <a:schemeClr val="tx1"/>
                </a:solidFill>
                <a:latin typeface="+mn-lt"/>
                <a:ea typeface="+mn-ea"/>
                <a:cs typeface="+mn-cs"/>
              </a:rPr>
              <a:t> This indicator gives us insight into the extreme of the health care situation for residents. Going outside the county is one thing, as that really only has ramifications on the county economy. Actually delaying a visit to a health care provider because you felt local choices weren’t good enough or because the cost was too high can have ramifications on people’s health.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kern="1200" baseline="0" dirty="0" smtClean="0">
                <a:solidFill>
                  <a:schemeClr val="tx1"/>
                </a:solidFill>
                <a:latin typeface="+mn-lt"/>
                <a:ea typeface="+mn-ea"/>
                <a:cs typeface="+mn-cs"/>
              </a:rPr>
              <a:t>That said, we don’t know how long people were delaying care. A delay could be anywhere from one day to six months, to 10 years, depending on the individual. All we know from these data is that almost half of the permanent resident population delayed seeing a health care professional because of cost, quality, or availability. </a:t>
            </a:r>
            <a:endParaRPr lang="en-US" sz="1000" b="0" i="0" u="sng" baseline="0" dirty="0" smtClean="0"/>
          </a:p>
        </p:txBody>
      </p:sp>
      <p:sp>
        <p:nvSpPr>
          <p:cNvPr id="4" name="Slide Number Placeholder 3"/>
          <p:cNvSpPr>
            <a:spLocks noGrp="1"/>
          </p:cNvSpPr>
          <p:nvPr>
            <p:ph type="sldNum" sz="quarter" idx="10"/>
          </p:nvPr>
        </p:nvSpPr>
        <p:spPr/>
        <p:txBody>
          <a:bodyPr/>
          <a:lstStyle/>
          <a:p>
            <a:fld id="{4698D49F-B508-46A9-876E-887183C7127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normAutofit lnSpcReduction="10000"/>
          </a:bodyPr>
          <a:lstStyle/>
          <a:p>
            <a:r>
              <a:rPr lang="en-US" dirty="0" smtClean="0"/>
              <a:t>In sum, again, we note that within each</a:t>
            </a:r>
            <a:r>
              <a:rPr lang="en-US" baseline="0" dirty="0" smtClean="0"/>
              <a:t> of the 6 Strategic Vision areas there is diversity with respect to the performance of specific indicators. Overall, however, we do note a trend in the vision areas. The areas of strength for the county relate to the built and natural environment and the sense of community that exists in the county (also related to community infrastructure). These are certainly areas to be proud of and to maintain into the future. </a:t>
            </a:r>
          </a:p>
          <a:p>
            <a:endParaRPr lang="en-US" baseline="0" dirty="0" smtClean="0"/>
          </a:p>
          <a:p>
            <a:r>
              <a:rPr lang="en-US" baseline="0" dirty="0" smtClean="0"/>
              <a:t>The areas in need of attention relate to people; not necessarily how they get along with each other, but how well they are able to succeed in the county. Jobs, housing, education, youth outcomes, and services for the less fortunate stand out as needing coordinated effort, be they related to setting policy or priorities. </a:t>
            </a:r>
          </a:p>
          <a:p>
            <a:endParaRPr lang="en-US" baseline="0" dirty="0" smtClean="0"/>
          </a:p>
          <a:p>
            <a:r>
              <a:rPr lang="en-US" baseline="0" dirty="0" smtClean="0"/>
              <a:t>No one agency, organization, or group in the county can be expected to realize gains in these areas. Any attempts to deal with these issues must be undertaken as a community, perhaps even leading the community to recognize opportunities for change at the state or national level. Tillamook County exists in a larger macro-economic context and a larger political context that may render local actions to address these issues insignificant. </a:t>
            </a:r>
          </a:p>
          <a:p>
            <a:endParaRPr lang="en-US" baseline="0" dirty="0" smtClean="0"/>
          </a:p>
          <a:p>
            <a:r>
              <a:rPr lang="en-US" baseline="0" dirty="0" smtClean="0"/>
              <a:t>The most important thing I hope this assessment accomplishes is to increase awareness of county priorities and areas in need of work. This assessment can give the county some guidance as it works toward achieving the goals of the Strategic vision by 2020. </a:t>
            </a:r>
            <a:endParaRPr lang="en-US"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anyone</a:t>
            </a:r>
            <a:r>
              <a:rPr lang="en-US" baseline="0" dirty="0" smtClean="0"/>
              <a:t> wants a copy of the full indicator report please contact:</a:t>
            </a:r>
          </a:p>
          <a:p>
            <a:r>
              <a:rPr lang="en-US" baseline="0" dirty="0" smtClean="0"/>
              <a:t>Lena Etuk: lena.etuk@oregonstate.edu</a:t>
            </a:r>
          </a:p>
          <a:p>
            <a:r>
              <a:rPr lang="en-US" baseline="0" dirty="0" smtClean="0"/>
              <a:t>Jennifer Purcell: jkpurcell@oregoncoast.com</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698D49F-B508-46A9-876E-887183C71270}"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457200"/>
            <a:ext cx="4572000" cy="3429000"/>
          </a:xfrm>
        </p:spPr>
      </p:sp>
      <p:sp>
        <p:nvSpPr>
          <p:cNvPr id="3" name="Notes Placeholder 2"/>
          <p:cNvSpPr>
            <a:spLocks noGrp="1"/>
          </p:cNvSpPr>
          <p:nvPr>
            <p:ph type="body" idx="1"/>
          </p:nvPr>
        </p:nvSpPr>
        <p:spPr>
          <a:xfrm>
            <a:off x="457200" y="4114800"/>
            <a:ext cx="6096000" cy="4114800"/>
          </a:xfrm>
        </p:spPr>
        <p:txBody>
          <a:bodyPr>
            <a:noAutofit/>
          </a:bodyPr>
          <a:lstStyle/>
          <a:p>
            <a:r>
              <a:rPr lang="en-US" sz="1000" u="sng" dirty="0" smtClean="0"/>
              <a:t>Mail Survey Methods:</a:t>
            </a:r>
          </a:p>
          <a:p>
            <a:pPr marL="228600" indent="-228600">
              <a:buFont typeface="Arial" pitchFamily="34" charset="0"/>
              <a:buChar char="•"/>
            </a:pPr>
            <a:r>
              <a:rPr lang="en-US" sz="1000" dirty="0" smtClean="0"/>
              <a:t>Surveys</a:t>
            </a:r>
            <a:r>
              <a:rPr lang="en-US" sz="1000" baseline="0" dirty="0" smtClean="0"/>
              <a:t> sent out via mail to a sample of 1500 Tillamook County residents and property owners (seasonal residents). </a:t>
            </a:r>
          </a:p>
          <a:p>
            <a:pPr marL="228600" indent="-228600">
              <a:buFont typeface="Arial" pitchFamily="34" charset="0"/>
              <a:buChar char="•"/>
            </a:pPr>
            <a:endParaRPr lang="en-US" sz="1000" baseline="0" dirty="0" smtClean="0"/>
          </a:p>
          <a:p>
            <a:pPr marL="228600" indent="-228600">
              <a:buFont typeface="Arial" pitchFamily="34" charset="0"/>
              <a:buChar char="•"/>
            </a:pPr>
            <a:r>
              <a:rPr lang="en-US" sz="1000" baseline="0" dirty="0" smtClean="0"/>
              <a:t>Permanent Residents = Tillamook County registered voters </a:t>
            </a:r>
          </a:p>
          <a:p>
            <a:pPr marL="228600" indent="-228600">
              <a:buFont typeface="Arial" pitchFamily="34" charset="0"/>
              <a:buNone/>
            </a:pPr>
            <a:r>
              <a:rPr lang="en-US" sz="1000" baseline="0" dirty="0" smtClean="0"/>
              <a:t>	Seasonal Residents = People who own property in Tillamook County, but have an out-of-county mailing address</a:t>
            </a:r>
          </a:p>
          <a:p>
            <a:pPr marL="228600" indent="-228600">
              <a:buFont typeface="Arial" pitchFamily="34" charset="0"/>
              <a:buChar char="•"/>
            </a:pPr>
            <a:endParaRPr lang="en-US" sz="1000" baseline="0" dirty="0" smtClean="0"/>
          </a:p>
          <a:p>
            <a:pPr marL="228600" indent="-228600">
              <a:buFont typeface="Arial" pitchFamily="34" charset="0"/>
              <a:buChar char="•"/>
            </a:pPr>
            <a:r>
              <a:rPr lang="en-US" sz="1000" baseline="0" dirty="0" smtClean="0"/>
              <a:t>Response rate of 46% is very good for a mail survey. Response rates for mail surveys typically range 30%-40%.</a:t>
            </a:r>
          </a:p>
          <a:p>
            <a:pPr marL="228600" indent="-228600">
              <a:buFont typeface="Arial" pitchFamily="34" charset="0"/>
              <a:buChar char="•"/>
            </a:pPr>
            <a:endParaRPr lang="en-US" sz="1000" baseline="0" dirty="0" smtClean="0"/>
          </a:p>
          <a:p>
            <a:pPr marL="228600" indent="-228600">
              <a:buFont typeface="Arial" pitchFamily="34" charset="0"/>
              <a:buChar char="•"/>
            </a:pPr>
            <a:r>
              <a:rPr lang="en-US" sz="1000" baseline="0" dirty="0" smtClean="0"/>
              <a:t>We sampled in such as way as to make sure that we heard from a representative cross-section of the population. We drew our sample based on age, location in North, Central, or South County (school district lines), and permanent versus seasonal residency status. We oversampled permanent residents to conserve resources and concentrate our efforts on a population we expect to be much more impacted by local actions in the areas of the vision.</a:t>
            </a:r>
          </a:p>
          <a:p>
            <a:pPr marL="228600" indent="-228600">
              <a:buFont typeface="Arial" pitchFamily="34" charset="0"/>
              <a:buChar char="•"/>
            </a:pPr>
            <a:endParaRPr lang="en-US" sz="1000" baseline="0" dirty="0" smtClean="0"/>
          </a:p>
          <a:p>
            <a:pPr marL="228600" indent="-228600">
              <a:buFont typeface="Arial" pitchFamily="34" charset="0"/>
              <a:buChar char="•"/>
            </a:pPr>
            <a:r>
              <a:rPr lang="en-US" sz="1000" baseline="0" dirty="0" smtClean="0"/>
              <a:t>Margin of error interpretation: </a:t>
            </a:r>
          </a:p>
          <a:p>
            <a:pPr marL="228600" indent="-228600">
              <a:buFont typeface="Arial" pitchFamily="34" charset="0"/>
              <a:buNone/>
            </a:pPr>
            <a:r>
              <a:rPr lang="en-US" sz="1000" baseline="0" dirty="0" smtClean="0"/>
              <a:t>	For estimates (stats) that describe the combined seasonal and permanent resident population, we can be 95% confident that the true population value is + or – 4% around the estimate we’re looking at. For example, if the estimate is that 20% of permanent and seasonal residents bike, then we can be 95% confident that the true percentage of the population that bikes is somewhere between 16% and 24%. </a:t>
            </a:r>
          </a:p>
          <a:p>
            <a:pPr marL="228600" indent="-228600">
              <a:buFont typeface="Arial" pitchFamily="34" charset="0"/>
              <a:buNone/>
            </a:pPr>
            <a:r>
              <a:rPr lang="en-US" sz="1000" baseline="0" dirty="0" smtClean="0"/>
              <a:t>	</a:t>
            </a:r>
          </a:p>
          <a:p>
            <a:pPr marL="228600" indent="-228600">
              <a:buFont typeface="Arial" pitchFamily="34" charset="0"/>
              <a:buNone/>
            </a:pPr>
            <a:r>
              <a:rPr lang="en-US" sz="1000" baseline="0" dirty="0" smtClean="0"/>
              <a:t>	For estimates that describe the permanent resident population only, the margin of error is also close to 4%</a:t>
            </a:r>
          </a:p>
          <a:p>
            <a:pPr marL="228600" indent="-228600">
              <a:buFont typeface="Arial" pitchFamily="34" charset="0"/>
              <a:buNone/>
            </a:pPr>
            <a:endParaRPr lang="en-US" sz="1000" baseline="0" dirty="0" smtClean="0"/>
          </a:p>
          <a:p>
            <a:pPr marL="228600" indent="-228600">
              <a:buFont typeface="Arial" pitchFamily="34" charset="0"/>
              <a:buNone/>
            </a:pPr>
            <a:r>
              <a:rPr lang="en-US" sz="1000" baseline="0" dirty="0" smtClean="0"/>
              <a:t>	For estimates that describe the seasonal resident population only, the margin of error is a little bit higher, because we under-sampled this population. </a:t>
            </a:r>
          </a:p>
          <a:p>
            <a:pPr>
              <a:buFont typeface="Arial" pitchFamily="34" charset="0"/>
              <a:buChar char="•"/>
            </a:pPr>
            <a:endParaRPr lang="en-US" sz="1000" baseline="0" dirty="0" smtClean="0"/>
          </a:p>
          <a:p>
            <a:pPr marL="228600" indent="-228600">
              <a:buFont typeface="Arial" pitchFamily="34" charset="0"/>
              <a:buChar char="•"/>
            </a:pPr>
            <a:r>
              <a:rPr lang="en-US" sz="1000" baseline="0" dirty="0" smtClean="0"/>
              <a:t>In order to analyze the data, we applied standard statistical weights to the data. This is standard operating procedure in survey data analysis. The weights bring the sample better in line with the population. We applied weights that adjusted for our sampling design, and adjusted for age-specific and gender-specific population sizes. </a:t>
            </a:r>
            <a:endParaRPr lang="en-US" sz="1000"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the assessment of the indicator data, relative</a:t>
            </a:r>
            <a:r>
              <a:rPr lang="en-US" baseline="0" dirty="0" smtClean="0"/>
              <a:t> to community expectations for 2020, we found that Tillamook County has already attained success in some areas and in others there is more work to be done if goals are to be reached by 2020. </a:t>
            </a:r>
          </a:p>
          <a:p>
            <a:endParaRPr lang="en-US" baseline="0" dirty="0" smtClean="0"/>
          </a:p>
          <a:p>
            <a:r>
              <a:rPr lang="en-US" baseline="0" dirty="0" smtClean="0"/>
              <a:t>These six areas represent the six areas of the Tillamook County 2020: Strategic Vision.</a:t>
            </a:r>
          </a:p>
          <a:p>
            <a:endParaRPr lang="en-US" baseline="0" dirty="0" smtClean="0"/>
          </a:p>
          <a:p>
            <a:r>
              <a:rPr lang="en-US" baseline="0" dirty="0" smtClean="0"/>
              <a:t>Within each of the areas listed as strong or weak, there are some indicators that are strong and others that are weak. There is some diversity within each vision area, but overall in each of these areas 50% or more of the indicators were either weak or strong. </a:t>
            </a:r>
          </a:p>
          <a:p>
            <a:endParaRPr lang="en-US" baseline="0" dirty="0" smtClean="0"/>
          </a:p>
          <a:p>
            <a:r>
              <a:rPr lang="en-US" u="sng" baseline="0" dirty="0" smtClean="0"/>
              <a:t>Technical Note - </a:t>
            </a:r>
            <a:r>
              <a:rPr lang="en-US" baseline="0" dirty="0" smtClean="0"/>
              <a:t>Just as an aside, within each area, the number of indicators that met or exceeded goal:</a:t>
            </a:r>
          </a:p>
          <a:p>
            <a:r>
              <a:rPr lang="en-US" b="1" baseline="0" dirty="0" smtClean="0"/>
              <a:t>G &amp; D: </a:t>
            </a:r>
            <a:r>
              <a:rPr lang="en-US" baseline="0" dirty="0" smtClean="0"/>
              <a:t>4 out of 8</a:t>
            </a:r>
          </a:p>
          <a:p>
            <a:r>
              <a:rPr lang="en-US" b="1" baseline="0" dirty="0" smtClean="0"/>
              <a:t>Econ: </a:t>
            </a:r>
            <a:r>
              <a:rPr lang="en-US" baseline="0" dirty="0" smtClean="0"/>
              <a:t>0 out of 8</a:t>
            </a:r>
          </a:p>
          <a:p>
            <a:r>
              <a:rPr lang="en-US" b="1" baseline="0" dirty="0" smtClean="0"/>
              <a:t>Nat Environment: </a:t>
            </a:r>
            <a:r>
              <a:rPr lang="en-US" baseline="0" dirty="0" smtClean="0"/>
              <a:t>3 out of 8</a:t>
            </a:r>
          </a:p>
          <a:p>
            <a:r>
              <a:rPr lang="en-US" b="1" baseline="0" dirty="0" smtClean="0"/>
              <a:t>S &amp; C: </a:t>
            </a:r>
            <a:r>
              <a:rPr lang="en-US" baseline="0" dirty="0" smtClean="0"/>
              <a:t>6 out of 7</a:t>
            </a:r>
          </a:p>
          <a:p>
            <a:r>
              <a:rPr lang="en-US" b="1" baseline="0" dirty="0" smtClean="0"/>
              <a:t>Y &amp; Ed: </a:t>
            </a:r>
            <a:r>
              <a:rPr lang="en-US" baseline="0" dirty="0" smtClean="0"/>
              <a:t>2 out of 6</a:t>
            </a:r>
          </a:p>
          <a:p>
            <a:r>
              <a:rPr lang="en-US" b="1" baseline="0" dirty="0" smtClean="0"/>
              <a:t>H &amp; HS: </a:t>
            </a:r>
            <a:r>
              <a:rPr lang="en-US" baseline="0" dirty="0" smtClean="0"/>
              <a:t>3 out of 9</a:t>
            </a:r>
          </a:p>
          <a:p>
            <a:endParaRPr lang="en-US" dirty="0" smtClean="0"/>
          </a:p>
          <a:p>
            <a:r>
              <a:rPr lang="en-US" u="sng" dirty="0" smtClean="0"/>
              <a:t>Make note of: </a:t>
            </a:r>
            <a:r>
              <a:rPr lang="en-US" dirty="0" smtClean="0"/>
              <a:t> In this presentation we will not have time to discuss each of the 50 indicators, instead I will present highlights from each of the vision areas. </a:t>
            </a:r>
            <a:endParaRPr lang="en-US" u="sng"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3. Road Condition: </a:t>
            </a:r>
          </a:p>
          <a:p>
            <a:r>
              <a:rPr lang="en-US" u="sng" dirty="0" smtClean="0"/>
              <a:t>Data</a:t>
            </a:r>
            <a:r>
              <a:rPr lang="en-US" u="sng" baseline="0" dirty="0" smtClean="0"/>
              <a:t> Sources – </a:t>
            </a:r>
            <a:r>
              <a:rPr lang="en-US" baseline="0" dirty="0" smtClean="0"/>
              <a:t>OR Dept. of Transportation for state road statistics</a:t>
            </a:r>
          </a:p>
          <a:p>
            <a:r>
              <a:rPr lang="en-US" baseline="0" dirty="0" smtClean="0"/>
              <a:t>	Tillamook County Public Works for county road statistics</a:t>
            </a:r>
          </a:p>
          <a:p>
            <a:endParaRPr lang="en-US" baseline="0" dirty="0" smtClean="0"/>
          </a:p>
          <a:p>
            <a:r>
              <a:rPr lang="en-US" u="sng" baseline="0" dirty="0" smtClean="0"/>
              <a:t>Technical note – </a:t>
            </a:r>
            <a:r>
              <a:rPr lang="en-US" baseline="0" dirty="0" smtClean="0"/>
              <a:t>Scale for judging state road condition is different from scale used to judge county roads. </a:t>
            </a:r>
          </a:p>
          <a:p>
            <a:r>
              <a:rPr lang="en-US" baseline="0" dirty="0" smtClean="0"/>
              <a:t>	</a:t>
            </a:r>
            <a:r>
              <a:rPr lang="en-US" u="sng" baseline="0" dirty="0" smtClean="0"/>
              <a:t>State road condition scale</a:t>
            </a:r>
            <a:r>
              <a:rPr lang="en-US" baseline="0" dirty="0" smtClean="0"/>
              <a:t> = very poor, poor, fair, good, very good. Our 	indicator = % of road miles with good or very good designation</a:t>
            </a:r>
          </a:p>
          <a:p>
            <a:r>
              <a:rPr lang="en-US" baseline="0" dirty="0" smtClean="0"/>
              <a:t>	</a:t>
            </a:r>
            <a:r>
              <a:rPr lang="en-US" u="sng" baseline="0" dirty="0" smtClean="0"/>
              <a:t>County road condition scale </a:t>
            </a:r>
            <a:r>
              <a:rPr lang="en-US" baseline="0" dirty="0" smtClean="0"/>
              <a:t>= poor, fair, satisfactory, good. Our 	indicator = % of county road miles with satisfactory or good 	designation</a:t>
            </a:r>
            <a:endParaRPr lang="en-US" dirty="0" smtClean="0"/>
          </a:p>
          <a:p>
            <a:endParaRPr lang="en-US" dirty="0" smtClean="0"/>
          </a:p>
          <a:p>
            <a:r>
              <a:rPr lang="en-US" b="1" dirty="0" smtClean="0"/>
              <a:t>4. Road</a:t>
            </a:r>
            <a:r>
              <a:rPr lang="en-US" b="1" baseline="0" dirty="0" smtClean="0"/>
              <a:t> Capacity:</a:t>
            </a:r>
          </a:p>
          <a:p>
            <a:r>
              <a:rPr lang="en-US" u="sng" baseline="0" dirty="0" smtClean="0"/>
              <a:t>Data source – </a:t>
            </a:r>
            <a:r>
              <a:rPr lang="en-US" baseline="0" dirty="0" smtClean="0"/>
              <a:t>OR Dept. of Transportation assessed a sample of state, county, and national roads to determine congestion</a:t>
            </a:r>
          </a:p>
          <a:p>
            <a:endParaRPr lang="en-US" baseline="0" dirty="0" smtClean="0"/>
          </a:p>
          <a:p>
            <a:r>
              <a:rPr lang="en-US" u="sng" baseline="0" dirty="0" smtClean="0"/>
              <a:t>Technical note – </a:t>
            </a:r>
            <a:r>
              <a:rPr lang="en-US" baseline="0" dirty="0" smtClean="0"/>
              <a:t>Congestion is determined using an ODOT calculation of volume to service flow (capacity) ratio. All road segments with a volume to service flow ratio greater than 1.4 are deemed “congested” by ODOT. </a:t>
            </a:r>
            <a:endParaRPr lang="en-US"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6. Public Transportation:</a:t>
            </a:r>
          </a:p>
          <a:p>
            <a:r>
              <a:rPr lang="en-US" u="sng" dirty="0" smtClean="0"/>
              <a:t>Data Source – </a:t>
            </a:r>
            <a:r>
              <a:rPr lang="en-US" dirty="0" smtClean="0"/>
              <a:t>WAVE routes</a:t>
            </a:r>
            <a:r>
              <a:rPr lang="en-US" baseline="0" dirty="0" smtClean="0"/>
              <a:t> mapped onto Google map of Tillamook County unincorporated and incorporated communities.</a:t>
            </a:r>
          </a:p>
          <a:p>
            <a:endParaRPr lang="en-US" baseline="0" dirty="0" smtClean="0"/>
          </a:p>
          <a:p>
            <a:r>
              <a:rPr lang="en-US" u="sng" baseline="0" dirty="0" smtClean="0"/>
              <a:t>Technical Note – </a:t>
            </a:r>
            <a:r>
              <a:rPr lang="en-US" baseline="0" dirty="0" smtClean="0"/>
              <a:t>We made this determination of coverage with information that the WAVE makes stops anywhere along its route, not just designated stops. One can wave the bus down anywhere along the route and ask that the driver stop anywhere along the route.</a:t>
            </a:r>
            <a:endParaRPr lang="en-US"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7. Pedestrian &amp; Bike Access:</a:t>
            </a:r>
          </a:p>
          <a:p>
            <a:r>
              <a:rPr lang="en-US" u="sng" dirty="0" smtClean="0"/>
              <a:t>Data</a:t>
            </a:r>
            <a:r>
              <a:rPr lang="en-US" u="sng" baseline="0" dirty="0" smtClean="0"/>
              <a:t> Source </a:t>
            </a:r>
            <a:r>
              <a:rPr lang="en-US" baseline="0" dirty="0" smtClean="0"/>
              <a:t>– Vital Tillamook Indicator Project Survey</a:t>
            </a:r>
          </a:p>
          <a:p>
            <a:endParaRPr lang="en-US" baseline="0" dirty="0" smtClean="0"/>
          </a:p>
          <a:p>
            <a:r>
              <a:rPr lang="en-US" u="sng" baseline="0" dirty="0" smtClean="0"/>
              <a:t>Technical Note </a:t>
            </a:r>
            <a:r>
              <a:rPr lang="en-US" baseline="0" dirty="0" smtClean="0"/>
              <a:t>– The survey questions used:</a:t>
            </a:r>
          </a:p>
          <a:p>
            <a:pPr lvl="0"/>
            <a:r>
              <a:rPr lang="en-US" sz="1200" b="0" i="1" u="none" kern="1200" dirty="0" smtClean="0">
                <a:solidFill>
                  <a:schemeClr val="tx1"/>
                </a:solidFill>
                <a:latin typeface="+mn-lt"/>
                <a:ea typeface="+mn-ea"/>
                <a:cs typeface="+mn-cs"/>
              </a:rPr>
              <a:t>Biking &amp; Walking Activity:</a:t>
            </a:r>
          </a:p>
          <a:p>
            <a:pPr lvl="0"/>
            <a:r>
              <a:rPr lang="en-US" sz="1200" b="0" u="none" kern="1200" dirty="0" smtClean="0">
                <a:solidFill>
                  <a:schemeClr val="tx1"/>
                </a:solidFill>
                <a:latin typeface="+mn-lt"/>
                <a:ea typeface="+mn-ea"/>
                <a:cs typeface="+mn-cs"/>
              </a:rPr>
              <a:t>“Over the last 12 months, how frequently did you take a trip by bike in Tillamook County?”</a:t>
            </a:r>
          </a:p>
          <a:p>
            <a:pPr lvl="2">
              <a:buFont typeface="Arial" pitchFamily="34" charset="0"/>
              <a:buChar char="•"/>
            </a:pPr>
            <a:r>
              <a:rPr lang="en-US" sz="1200" b="0" u="none" kern="1200" dirty="0" smtClean="0">
                <a:solidFill>
                  <a:schemeClr val="tx1"/>
                </a:solidFill>
                <a:latin typeface="+mn-lt"/>
                <a:ea typeface="+mn-ea"/>
                <a:cs typeface="+mn-cs"/>
              </a:rPr>
              <a:t>People who indicated almost daily to a few times in the year were counted as “biking in the last year.”</a:t>
            </a:r>
          </a:p>
          <a:p>
            <a:pPr lvl="0"/>
            <a:r>
              <a:rPr lang="en-US" sz="1200" b="0" u="none" kern="1200" dirty="0" smtClean="0">
                <a:solidFill>
                  <a:schemeClr val="tx1"/>
                </a:solidFill>
                <a:latin typeface="+mn-lt"/>
                <a:ea typeface="+mn-ea"/>
                <a:cs typeface="+mn-cs"/>
              </a:rPr>
              <a:t>Same for walking, and note that respondents</a:t>
            </a:r>
            <a:r>
              <a:rPr lang="en-US" sz="1200" b="0" u="none" kern="1200" baseline="0" dirty="0" smtClean="0">
                <a:solidFill>
                  <a:schemeClr val="tx1"/>
                </a:solidFill>
                <a:latin typeface="+mn-lt"/>
                <a:ea typeface="+mn-ea"/>
                <a:cs typeface="+mn-cs"/>
              </a:rPr>
              <a:t> were specifically told that: “</a:t>
            </a:r>
            <a:r>
              <a:rPr lang="en-US" sz="1200" b="0" kern="1200" dirty="0" smtClean="0">
                <a:solidFill>
                  <a:schemeClr val="tx1"/>
                </a:solidFill>
                <a:latin typeface="+mn-lt"/>
                <a:ea typeface="+mn-ea"/>
                <a:cs typeface="+mn-cs"/>
              </a:rPr>
              <a:t>For the purposes of this survey, walking from the parking lot to a building entrance should not be considered a “walk” trip. Walk trips do include travel by wheelchairs and other mobility aids.”</a:t>
            </a:r>
          </a:p>
          <a:p>
            <a:pPr lvl="0"/>
            <a:endParaRPr lang="en-US" sz="1200" b="0" u="none" kern="1200" baseline="0" dirty="0" smtClean="0">
              <a:solidFill>
                <a:schemeClr val="tx1"/>
              </a:solidFill>
              <a:latin typeface="+mn-lt"/>
              <a:ea typeface="+mn-ea"/>
              <a:cs typeface="+mn-cs"/>
            </a:endParaRPr>
          </a:p>
          <a:p>
            <a:pPr lvl="0"/>
            <a:r>
              <a:rPr lang="en-US" sz="1200" b="0" i="1" u="none" kern="1200" baseline="0" dirty="0" smtClean="0">
                <a:solidFill>
                  <a:schemeClr val="tx1"/>
                </a:solidFill>
                <a:latin typeface="+mn-lt"/>
                <a:ea typeface="+mn-ea"/>
                <a:cs typeface="+mn-cs"/>
              </a:rPr>
              <a:t>Satisfaction with Access to Safe Streets to bike or walk on:</a:t>
            </a:r>
          </a:p>
          <a:p>
            <a:pPr lvl="0"/>
            <a:r>
              <a:rPr lang="en-US" sz="1200" b="0" kern="1200" dirty="0" smtClean="0">
                <a:solidFill>
                  <a:schemeClr val="tx1"/>
                </a:solidFill>
                <a:latin typeface="+mn-lt"/>
                <a:ea typeface="+mn-ea"/>
                <a:cs typeface="+mn-cs"/>
              </a:rPr>
              <a:t>“How satisfied are you with your access to safe streets and paths </a:t>
            </a:r>
            <a:r>
              <a:rPr lang="en-US" sz="1200" b="0" u="sng" kern="1200" dirty="0" smtClean="0">
                <a:solidFill>
                  <a:schemeClr val="tx1"/>
                </a:solidFill>
                <a:latin typeface="+mn-lt"/>
                <a:ea typeface="+mn-ea"/>
                <a:cs typeface="+mn-cs"/>
              </a:rPr>
              <a:t>to walk on</a:t>
            </a:r>
            <a:r>
              <a:rPr lang="en-US" sz="1200" b="0" kern="1200" dirty="0" smtClean="0">
                <a:solidFill>
                  <a:schemeClr val="tx1"/>
                </a:solidFill>
                <a:latin typeface="+mn-lt"/>
                <a:ea typeface="+mn-ea"/>
                <a:cs typeface="+mn-cs"/>
              </a:rPr>
              <a:t> in Tillamook County?“</a:t>
            </a:r>
          </a:p>
          <a:p>
            <a:pPr lvl="0"/>
            <a:r>
              <a:rPr lang="en-US" sz="1200" b="0" u="none" kern="1200" baseline="0" dirty="0" smtClean="0">
                <a:solidFill>
                  <a:schemeClr val="tx1"/>
                </a:solidFill>
                <a:latin typeface="+mn-lt"/>
                <a:ea typeface="+mn-ea"/>
                <a:cs typeface="+mn-cs"/>
              </a:rPr>
              <a:t>	- People who indicated mostly to completely satisfied were counted as “satisfied” with their access</a:t>
            </a:r>
          </a:p>
          <a:p>
            <a:pPr lvl="0"/>
            <a:r>
              <a:rPr lang="en-US" sz="1200" b="0" u="none" kern="1200" baseline="0" dirty="0" smtClean="0">
                <a:solidFill>
                  <a:schemeClr val="tx1"/>
                </a:solidFill>
                <a:latin typeface="+mn-lt"/>
                <a:ea typeface="+mn-ea"/>
                <a:cs typeface="+mn-cs"/>
              </a:rPr>
              <a:t>Same goes for biking.</a:t>
            </a:r>
          </a:p>
          <a:p>
            <a:pPr lvl="0"/>
            <a:endParaRPr lang="en-US" sz="1200" b="0" u="none" kern="1200" baseline="0" dirty="0" smtClean="0">
              <a:solidFill>
                <a:schemeClr val="tx1"/>
              </a:solidFill>
              <a:latin typeface="+mn-lt"/>
              <a:ea typeface="+mn-ea"/>
              <a:cs typeface="+mn-cs"/>
            </a:endParaRPr>
          </a:p>
          <a:p>
            <a:pPr lvl="0"/>
            <a:r>
              <a:rPr lang="en-US" sz="1200" b="0" u="sng" kern="1200" dirty="0" smtClean="0">
                <a:solidFill>
                  <a:schemeClr val="tx1"/>
                </a:solidFill>
                <a:latin typeface="+mn-lt"/>
                <a:ea typeface="+mn-ea"/>
                <a:cs typeface="+mn-cs"/>
              </a:rPr>
              <a:t>Make note of: </a:t>
            </a:r>
          </a:p>
          <a:p>
            <a:pPr lvl="0"/>
            <a:r>
              <a:rPr lang="en-US" sz="1200" b="0" u="none" kern="1200" dirty="0" smtClean="0">
                <a:solidFill>
                  <a:schemeClr val="tx1"/>
                </a:solidFill>
                <a:latin typeface="+mn-lt"/>
                <a:ea typeface="+mn-ea"/>
                <a:cs typeface="+mn-cs"/>
              </a:rPr>
              <a:t>The</a:t>
            </a:r>
            <a:r>
              <a:rPr lang="en-US" sz="1200" b="0" u="none" kern="1200" baseline="0" dirty="0" smtClean="0">
                <a:solidFill>
                  <a:schemeClr val="tx1"/>
                </a:solidFill>
                <a:latin typeface="+mn-lt"/>
                <a:ea typeface="+mn-ea"/>
                <a:cs typeface="+mn-cs"/>
              </a:rPr>
              <a:t> prevalence of biking and walking behavior is related to the feelings people have about their safety doing these activities. This issue of perceived safety is revealed in the second chart, that shows only an estimated quarter of the seasonal and permanent resident population felt they had access to safe streets to bike on. </a:t>
            </a:r>
            <a:endParaRPr lang="en-US" sz="1200" b="0" u="none" kern="1200" dirty="0" smtClean="0">
              <a:solidFill>
                <a:schemeClr val="tx1"/>
              </a:solidFill>
              <a:latin typeface="+mn-lt"/>
              <a:ea typeface="+mn-ea"/>
              <a:cs typeface="+mn-cs"/>
            </a:endParaRPr>
          </a:p>
          <a:p>
            <a:endParaRPr lang="en-US" baseline="0" dirty="0" smtClean="0"/>
          </a:p>
          <a:p>
            <a:r>
              <a:rPr lang="en-US" u="sng" baseline="0" dirty="0" smtClean="0"/>
              <a:t>Make mention of:</a:t>
            </a:r>
          </a:p>
          <a:p>
            <a:pPr marL="228600" indent="-228600">
              <a:buFont typeface="+mj-lt"/>
              <a:buAutoNum type="arabicPeriod"/>
            </a:pPr>
            <a:r>
              <a:rPr lang="en-US" baseline="0" dirty="0" smtClean="0"/>
              <a:t>Walking and biking are becoming increasingly important in conversations about community health/ public health, and can be significant draws for visitors and second home-owners who make contributions to the local economy when they visit.</a:t>
            </a:r>
          </a:p>
          <a:p>
            <a:pPr marL="228600" indent="-228600">
              <a:buFont typeface="+mj-lt"/>
              <a:buAutoNum type="arabicPeriod"/>
            </a:pPr>
            <a:r>
              <a:rPr lang="en-US" baseline="0" dirty="0" smtClean="0"/>
              <a:t>The issues related to access can be addressed via transportation planning. </a:t>
            </a:r>
          </a:p>
        </p:txBody>
      </p:sp>
      <p:sp>
        <p:nvSpPr>
          <p:cNvPr id="4" name="Slide Number Placeholder 3"/>
          <p:cNvSpPr>
            <a:spLocks noGrp="1"/>
          </p:cNvSpPr>
          <p:nvPr>
            <p:ph type="sldNum" sz="quarter" idx="10"/>
          </p:nvPr>
        </p:nvSpPr>
        <p:spPr/>
        <p:txBody>
          <a:bodyPr/>
          <a:lstStyle/>
          <a:p>
            <a:fld id="{4698D49F-B508-46A9-876E-887183C7127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826BFE2-3CE1-4BCE-BF9B-EF1D1AEE35DA}" type="datetimeFigureOut">
              <a:rPr lang="en-US" smtClean="0"/>
              <a:pPr/>
              <a:t>1/27/2010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461B087-B533-4CC9-B6E8-95598794A4C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26BFE2-3CE1-4BCE-BF9B-EF1D1AEE35DA}"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1B087-B533-4CC9-B6E8-95598794A4C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461B087-B533-4CC9-B6E8-95598794A4C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26BFE2-3CE1-4BCE-BF9B-EF1D1AEE35DA}"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826BFE2-3CE1-4BCE-BF9B-EF1D1AEE35DA}"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461B087-B533-4CC9-B6E8-95598794A4C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826BFE2-3CE1-4BCE-BF9B-EF1D1AEE35DA}" type="datetimeFigureOut">
              <a:rPr lang="en-US" smtClean="0"/>
              <a:pPr/>
              <a:t>1/27/2010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461B087-B533-4CC9-B6E8-95598794A4C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826BFE2-3CE1-4BCE-BF9B-EF1D1AEE35DA}"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1B087-B533-4CC9-B6E8-95598794A4C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826BFE2-3CE1-4BCE-BF9B-EF1D1AEE35DA}" type="datetimeFigureOut">
              <a:rPr lang="en-US" smtClean="0"/>
              <a:pPr/>
              <a:t>1/27/2010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461B087-B533-4CC9-B6E8-95598794A4C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26BFE2-3CE1-4BCE-BF9B-EF1D1AEE35DA}" type="datetimeFigureOut">
              <a:rPr lang="en-US" smtClean="0"/>
              <a:pPr/>
              <a:t>1/27/2010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461B087-B533-4CC9-B6E8-95598794A4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826BFE2-3CE1-4BCE-BF9B-EF1D1AEE35DA}" type="datetimeFigureOut">
              <a:rPr lang="en-US" smtClean="0"/>
              <a:pPr/>
              <a:t>1/27/2010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461B087-B533-4CC9-B6E8-95598794A4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461B087-B533-4CC9-B6E8-95598794A4C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826BFE2-3CE1-4BCE-BF9B-EF1D1AEE35DA}" type="datetimeFigureOut">
              <a:rPr lang="en-US" smtClean="0"/>
              <a:pPr/>
              <a:t>1/27/2010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461B087-B533-4CC9-B6E8-95598794A4C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826BFE2-3CE1-4BCE-BF9B-EF1D1AEE35DA}" type="datetimeFigureOut">
              <a:rPr lang="en-US" smtClean="0"/>
              <a:pPr/>
              <a:t>1/27/2010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826BFE2-3CE1-4BCE-BF9B-EF1D1AEE35DA}" type="datetimeFigureOut">
              <a:rPr lang="en-US" smtClean="0"/>
              <a:pPr/>
              <a:t>1/27/2010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461B087-B533-4CC9-B6E8-95598794A4C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429000"/>
            <a:ext cx="6400800" cy="1143000"/>
          </a:xfrm>
        </p:spPr>
        <p:txBody>
          <a:bodyPr/>
          <a:lstStyle/>
          <a:p>
            <a:r>
              <a:rPr lang="en-US" dirty="0" smtClean="0"/>
              <a:t>The Vital Tillamook Indicator Project</a:t>
            </a:r>
            <a:endParaRPr lang="en-US" dirty="0"/>
          </a:p>
        </p:txBody>
      </p:sp>
      <p:sp>
        <p:nvSpPr>
          <p:cNvPr id="2" name="Title 1"/>
          <p:cNvSpPr>
            <a:spLocks noGrp="1"/>
          </p:cNvSpPr>
          <p:nvPr>
            <p:ph type="ctrTitle"/>
          </p:nvPr>
        </p:nvSpPr>
        <p:spPr/>
        <p:txBody>
          <a:bodyPr>
            <a:normAutofit/>
          </a:bodyPr>
          <a:lstStyle/>
          <a:p>
            <a:r>
              <a:rPr lang="en-US" sz="3200" dirty="0" smtClean="0"/>
              <a:t>Tillamook County: 2020 Strategic Vision</a:t>
            </a:r>
            <a:br>
              <a:rPr lang="en-US" sz="3200" dirty="0" smtClean="0"/>
            </a:br>
            <a:r>
              <a:rPr lang="en-US" sz="3200" dirty="0" smtClean="0"/>
              <a:t/>
            </a:r>
            <a:br>
              <a:rPr lang="en-US" sz="3200" dirty="0" smtClean="0"/>
            </a:br>
            <a:r>
              <a:rPr lang="en-US" sz="3200" dirty="0" smtClean="0"/>
              <a:t>2009 Indicator Assessment</a:t>
            </a:r>
            <a:endParaRPr lang="en-US" sz="3200" dirty="0"/>
          </a:p>
        </p:txBody>
      </p:sp>
      <p:pic>
        <p:nvPicPr>
          <p:cNvPr id="24579" name="Picture 57" descr="FC Logo---medium (2)"/>
          <p:cNvPicPr>
            <a:picLocks noChangeAspect="1" noChangeArrowheads="1"/>
          </p:cNvPicPr>
          <p:nvPr/>
        </p:nvPicPr>
        <p:blipFill>
          <a:blip r:embed="rId3" cstate="print"/>
          <a:srcRect l="-4878" t="-7143" r="-2439" b="-7143"/>
          <a:stretch>
            <a:fillRect/>
          </a:stretch>
        </p:blipFill>
        <p:spPr bwMode="auto">
          <a:xfrm>
            <a:off x="1219200" y="4648200"/>
            <a:ext cx="1676400" cy="1219200"/>
          </a:xfrm>
          <a:prstGeom prst="rect">
            <a:avLst/>
          </a:prstGeom>
          <a:solidFill>
            <a:schemeClr val="bg1"/>
          </a:solidFill>
          <a:ln>
            <a:noFill/>
          </a:ln>
          <a:effectLst>
            <a:outerShdw blurRad="190500" algn="tl" rotWithShape="0">
              <a:srgbClr val="000000">
                <a:alpha val="70000"/>
              </a:srgbClr>
            </a:outerShdw>
          </a:effectLst>
        </p:spPr>
      </p:pic>
      <p:pic>
        <p:nvPicPr>
          <p:cNvPr id="24578" name="Picture 1"/>
          <p:cNvPicPr>
            <a:picLocks noChangeAspect="1" noChangeArrowheads="1"/>
          </p:cNvPicPr>
          <p:nvPr/>
        </p:nvPicPr>
        <p:blipFill>
          <a:blip r:embed="rId4" cstate="print"/>
          <a:srcRect l="-4145" t="-22222" r="-3627" b="-11111"/>
          <a:stretch>
            <a:fillRect/>
          </a:stretch>
        </p:blipFill>
        <p:spPr bwMode="auto">
          <a:xfrm>
            <a:off x="3581400" y="5105400"/>
            <a:ext cx="1981200" cy="457200"/>
          </a:xfrm>
          <a:prstGeom prst="rect">
            <a:avLst/>
          </a:prstGeom>
          <a:solidFill>
            <a:schemeClr val="bg1"/>
          </a:solidFill>
          <a:ln>
            <a:noFill/>
          </a:ln>
          <a:effectLst>
            <a:outerShdw blurRad="190500" algn="tl" rotWithShape="0">
              <a:srgbClr val="000000">
                <a:alpha val="70000"/>
              </a:srgbClr>
            </a:outerShdw>
          </a:effectLst>
        </p:spPr>
      </p:pic>
      <p:pic>
        <p:nvPicPr>
          <p:cNvPr id="8" name="Picture 2" descr="RSP-LOGO"/>
          <p:cNvPicPr>
            <a:picLocks noChangeAspect="1" noChangeArrowheads="1"/>
          </p:cNvPicPr>
          <p:nvPr/>
        </p:nvPicPr>
        <p:blipFill>
          <a:blip r:embed="rId5" cstate="print"/>
          <a:srcRect l="-7767" t="-5970" r="-8738" b="-7463"/>
          <a:stretch>
            <a:fillRect/>
          </a:stretch>
        </p:blipFill>
        <p:spPr bwMode="auto">
          <a:xfrm>
            <a:off x="6477000" y="4648200"/>
            <a:ext cx="1143000" cy="1447800"/>
          </a:xfrm>
          <a:prstGeom prst="rect">
            <a:avLst/>
          </a:prstGeom>
          <a:solidFill>
            <a:schemeClr val="bg1"/>
          </a:solidFill>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2819400"/>
          </a:xfrm>
        </p:spPr>
        <p:txBody>
          <a:bodyPr>
            <a:normAutofit lnSpcReduction="10000"/>
          </a:bodyPr>
          <a:lstStyle/>
          <a:p>
            <a:pPr marL="274320" lvl="0" indent="-274320" algn="l">
              <a:buClr>
                <a:srgbClr val="D34817"/>
              </a:buClr>
            </a:pPr>
            <a:r>
              <a:rPr lang="en-US" sz="3000" b="0" i="1" cap="none" spc="0" dirty="0" smtClean="0">
                <a:solidFill>
                  <a:prstClr val="black"/>
                </a:solidFill>
              </a:rPr>
              <a:t>Goal 2.3 </a:t>
            </a:r>
          </a:p>
          <a:p>
            <a:pPr marL="274320" indent="-274320" algn="l">
              <a:buClr>
                <a:srgbClr val="D34817"/>
              </a:buClr>
            </a:pPr>
            <a:r>
              <a:rPr lang="en-US" sz="400" b="0" i="1" cap="none" spc="0" dirty="0" smtClean="0">
                <a:solidFill>
                  <a:prstClr val="black"/>
                </a:solidFill>
              </a:rPr>
              <a:t>	</a:t>
            </a:r>
            <a:r>
              <a:rPr lang="en-US" sz="2600" b="0" cap="none" spc="0" dirty="0" smtClean="0">
                <a:solidFill>
                  <a:srgbClr val="696464"/>
                </a:solidFill>
              </a:rPr>
              <a:t>In addition to maintaining the traditional economic base, citizens will seek to diversify the Tillamook County economy by attracting new industries and encouraging development of locally owned businesses.</a:t>
            </a:r>
            <a:endParaRPr lang="en-US" sz="2600" b="0" cap="none" spc="0" dirty="0" smtClean="0">
              <a:solidFill>
                <a:prstClr val="black"/>
              </a:solidFill>
            </a:endParaRPr>
          </a:p>
        </p:txBody>
      </p:sp>
      <p:sp>
        <p:nvSpPr>
          <p:cNvPr id="4" name="Title 3"/>
          <p:cNvSpPr>
            <a:spLocks noGrp="1"/>
          </p:cNvSpPr>
          <p:nvPr>
            <p:ph type="title"/>
          </p:nvPr>
        </p:nvSpPr>
        <p:spPr/>
        <p:txBody>
          <a:bodyPr/>
          <a:lstStyle/>
          <a:p>
            <a:r>
              <a:rPr lang="en-US" dirty="0" smtClean="0"/>
              <a:t>Economy</a:t>
            </a:r>
            <a:endParaRPr lang="en-US" dirty="0"/>
          </a:p>
        </p:txBody>
      </p:sp>
      <p:sp>
        <p:nvSpPr>
          <p:cNvPr id="6" name="TextBox 5"/>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a:spLocks noGrp="1"/>
          </p:cNvSpPr>
          <p:nvPr>
            <p:ph type="title"/>
          </p:nvPr>
        </p:nvSpPr>
        <p:spPr/>
        <p:txBody>
          <a:bodyPr/>
          <a:lstStyle/>
          <a:p>
            <a:pPr algn="l"/>
            <a:r>
              <a:rPr lang="en-US" dirty="0" smtClean="0"/>
              <a:t>Economy: </a:t>
            </a:r>
            <a:r>
              <a:rPr lang="en-US" i="1" dirty="0" smtClean="0">
                <a:solidFill>
                  <a:schemeClr val="tx1"/>
                </a:solidFill>
              </a:rPr>
              <a:t>Goal 2.3</a:t>
            </a:r>
            <a:endParaRPr lang="en-US" i="1" dirty="0">
              <a:solidFill>
                <a:schemeClr val="tx1"/>
              </a:solidFill>
            </a:endParaRPr>
          </a:p>
        </p:txBody>
      </p:sp>
      <p:sp>
        <p:nvSpPr>
          <p:cNvPr id="20" name="TextBox 19"/>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sp>
        <p:nvSpPr>
          <p:cNvPr id="14" name="Content Placeholder 13"/>
          <p:cNvSpPr>
            <a:spLocks noGrp="1"/>
          </p:cNvSpPr>
          <p:nvPr>
            <p:ph sz="half" idx="2"/>
          </p:nvPr>
        </p:nvSpPr>
        <p:spPr>
          <a:xfrm>
            <a:off x="4724400" y="1524000"/>
            <a:ext cx="4191000" cy="4724399"/>
          </a:xfrm>
          <a:solidFill>
            <a:schemeClr val="bg2"/>
          </a:solidFill>
        </p:spPr>
        <p:txBody>
          <a:bodyPr>
            <a:noAutofit/>
          </a:bodyPr>
          <a:lstStyle/>
          <a:p>
            <a:pPr marL="457200" indent="-457200">
              <a:buFont typeface="+mj-lt"/>
              <a:buAutoNum type="arabicPeriod" startAt="12"/>
            </a:pPr>
            <a:r>
              <a:rPr lang="en-US" sz="1900" u="sng" dirty="0" smtClean="0"/>
              <a:t>Industry Diversity:</a:t>
            </a:r>
            <a:r>
              <a:rPr lang="en-US" sz="1900" dirty="0" smtClean="0"/>
              <a:t> </a:t>
            </a:r>
            <a:r>
              <a:rPr lang="en-US" sz="1900" dirty="0" smtClean="0">
                <a:solidFill>
                  <a:schemeClr val="accent2"/>
                </a:solidFill>
              </a:rPr>
              <a:t>On a scale of 0 to 1, where 0 indicates a completely diversified economy and 1 means it is completely homogenous, in 2008 Tillamook County scored .029. Diverse, but not quite on target (0). </a:t>
            </a:r>
          </a:p>
          <a:p>
            <a:pPr marL="457200" indent="-457200">
              <a:buFont typeface="+mj-lt"/>
              <a:buAutoNum type="arabicPeriod" startAt="12"/>
            </a:pPr>
            <a:endParaRPr lang="en-US" sz="1900" dirty="0" smtClean="0">
              <a:solidFill>
                <a:schemeClr val="accent2"/>
              </a:solidFill>
            </a:endParaRPr>
          </a:p>
          <a:p>
            <a:pPr marL="457200" indent="-457200">
              <a:buFont typeface="+mj-lt"/>
              <a:buAutoNum type="arabicPeriod" startAt="12"/>
            </a:pPr>
            <a:r>
              <a:rPr lang="en-US" sz="1900" u="sng" dirty="0" smtClean="0"/>
              <a:t>Small &amp; Large Business Health:</a:t>
            </a:r>
            <a:r>
              <a:rPr lang="en-US" sz="1900" dirty="0" smtClean="0"/>
              <a:t> </a:t>
            </a:r>
            <a:r>
              <a:rPr lang="en-US" sz="1900" dirty="0" smtClean="0">
                <a:solidFill>
                  <a:schemeClr val="accent2"/>
                </a:solidFill>
              </a:rPr>
              <a:t>Between 2008 and 2009, the growth rate of small businesses was 13% and for large businesses was 15%. The goal is for future growth rates to be higher.</a:t>
            </a:r>
            <a:endParaRPr lang="en-US" sz="1900" dirty="0">
              <a:solidFill>
                <a:schemeClr val="accent2"/>
              </a:solidFill>
            </a:endParaRPr>
          </a:p>
        </p:txBody>
      </p:sp>
      <p:graphicFrame>
        <p:nvGraphicFramePr>
          <p:cNvPr id="22" name="Content Placeholder 21"/>
          <p:cNvGraphicFramePr>
            <a:graphicFrameLocks noGrp="1"/>
          </p:cNvGraphicFramePr>
          <p:nvPr>
            <p:ph sz="half" idx="1"/>
          </p:nvPr>
        </p:nvGraphicFramePr>
        <p:xfrm>
          <a:off x="304800" y="1981200"/>
          <a:ext cx="4038600" cy="4300538"/>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p:cNvSpPr/>
          <p:nvPr/>
        </p:nvSpPr>
        <p:spPr>
          <a:xfrm>
            <a:off x="152400" y="1365647"/>
            <a:ext cx="4343400" cy="615553"/>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sz="1200" dirty="0" smtClean="0"/>
              <a:t>Employment Concentration by Industry, Tillamook County, OR 2007</a:t>
            </a:r>
          </a:p>
          <a:p>
            <a:pPr algn="ctr">
              <a:defRPr sz="1800" b="1" i="0" u="none" strike="noStrike" kern="1200" baseline="0">
                <a:solidFill>
                  <a:prstClr val="black"/>
                </a:solidFill>
                <a:latin typeface="+mn-lt"/>
                <a:ea typeface="+mn-ea"/>
                <a:cs typeface="+mn-cs"/>
              </a:defRPr>
            </a:pPr>
            <a:r>
              <a:rPr lang="en-US" sz="1000" i="1" dirty="0" smtClean="0"/>
              <a:t>Source: US Bureau of Economic Analysis</a:t>
            </a:r>
            <a:endParaRPr lang="en-US" sz="10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pPr marL="274320" lvl="0" indent="-274320" algn="l">
              <a:buClr>
                <a:srgbClr val="D34817"/>
              </a:buClr>
            </a:pPr>
            <a:r>
              <a:rPr lang="en-US" sz="3000" b="0" i="1" cap="none" spc="0" dirty="0" smtClean="0">
                <a:solidFill>
                  <a:schemeClr val="tx1"/>
                </a:solidFill>
              </a:rPr>
              <a:t>Goal 2.4 </a:t>
            </a:r>
          </a:p>
          <a:p>
            <a:pPr marL="274320" indent="-274320" algn="l">
              <a:buClr>
                <a:srgbClr val="D34817"/>
              </a:buClr>
            </a:pPr>
            <a:r>
              <a:rPr lang="en-US" sz="100" b="0" i="1" cap="none" spc="0" dirty="0" smtClean="0">
                <a:solidFill>
                  <a:prstClr val="black"/>
                </a:solidFill>
              </a:rPr>
              <a:t>	</a:t>
            </a:r>
            <a:r>
              <a:rPr lang="en-US" sz="2600" b="0" cap="none" spc="0" dirty="0" smtClean="0">
                <a:solidFill>
                  <a:srgbClr val="696464"/>
                </a:solidFill>
              </a:rPr>
              <a:t>Provide living wage jobs</a:t>
            </a:r>
            <a:endParaRPr lang="en-US" sz="2600" b="0" cap="none" spc="0" dirty="0" smtClean="0">
              <a:solidFill>
                <a:prstClr val="black"/>
              </a:solidFill>
            </a:endParaRPr>
          </a:p>
          <a:p>
            <a:endParaRPr lang="en-US" dirty="0"/>
          </a:p>
        </p:txBody>
      </p:sp>
      <p:sp>
        <p:nvSpPr>
          <p:cNvPr id="5" name="Title 4"/>
          <p:cNvSpPr>
            <a:spLocks noGrp="1"/>
          </p:cNvSpPr>
          <p:nvPr>
            <p:ph type="title"/>
          </p:nvPr>
        </p:nvSpPr>
        <p:spPr/>
        <p:txBody>
          <a:bodyPr/>
          <a:lstStyle/>
          <a:p>
            <a:r>
              <a:rPr lang="en-US" dirty="0" smtClean="0"/>
              <a:t>Economy</a:t>
            </a:r>
            <a:endParaRPr lang="en-US" dirty="0"/>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301752" y="5105400"/>
            <a:ext cx="8503920" cy="993648"/>
          </a:xfrm>
        </p:spPr>
        <p:txBody>
          <a:bodyPr>
            <a:normAutofit lnSpcReduction="10000"/>
          </a:bodyPr>
          <a:lstStyle/>
          <a:p>
            <a:pPr marL="457200" indent="-457200">
              <a:buFont typeface="+mj-lt"/>
              <a:buAutoNum type="arabicPeriod" startAt="14"/>
            </a:pPr>
            <a:r>
              <a:rPr lang="en-US" sz="2000" u="sng" dirty="0" smtClean="0"/>
              <a:t>Living Wage Jobs:</a:t>
            </a:r>
            <a:r>
              <a:rPr lang="en-US" sz="2000" dirty="0" smtClean="0"/>
              <a:t> </a:t>
            </a:r>
            <a:r>
              <a:rPr lang="en-US" sz="2000" dirty="0" smtClean="0">
                <a:solidFill>
                  <a:schemeClr val="accent2"/>
                </a:solidFill>
              </a:rPr>
              <a:t>In 2007, it was not possible for single-wage earner families of any type to support themselves with the average job in Tillamook County. </a:t>
            </a:r>
            <a:endParaRPr lang="en-US" sz="2000" dirty="0">
              <a:solidFill>
                <a:schemeClr val="accent2"/>
              </a:solidFill>
            </a:endParaRPr>
          </a:p>
        </p:txBody>
      </p:sp>
      <p:sp>
        <p:nvSpPr>
          <p:cNvPr id="6" name="Title 3"/>
          <p:cNvSpPr>
            <a:spLocks noGrp="1"/>
          </p:cNvSpPr>
          <p:nvPr>
            <p:ph type="title"/>
          </p:nvPr>
        </p:nvSpPr>
        <p:spPr/>
        <p:txBody>
          <a:bodyPr/>
          <a:lstStyle/>
          <a:p>
            <a:pPr algn="l"/>
            <a:r>
              <a:rPr lang="en-US" dirty="0" smtClean="0"/>
              <a:t>Economy: </a:t>
            </a:r>
            <a:r>
              <a:rPr lang="en-US" i="1" dirty="0" smtClean="0">
                <a:solidFill>
                  <a:schemeClr val="tx1"/>
                </a:solidFill>
              </a:rPr>
              <a:t>Goal 2.4</a:t>
            </a:r>
            <a:endParaRPr lang="en-US" i="1" dirty="0">
              <a:solidFill>
                <a:schemeClr val="tx1"/>
              </a:solidFill>
            </a:endParaRPr>
          </a:p>
        </p:txBody>
      </p:sp>
      <p:graphicFrame>
        <p:nvGraphicFramePr>
          <p:cNvPr id="9" name="Table 8"/>
          <p:cNvGraphicFramePr>
            <a:graphicFrameLocks noGrp="1"/>
          </p:cNvGraphicFramePr>
          <p:nvPr/>
        </p:nvGraphicFramePr>
        <p:xfrm>
          <a:off x="457200" y="1676400"/>
          <a:ext cx="8229599" cy="3094431"/>
        </p:xfrm>
        <a:graphic>
          <a:graphicData uri="http://schemas.openxmlformats.org/drawingml/2006/table">
            <a:tbl>
              <a:tblPr firstRow="1">
                <a:tableStyleId>{69C7853C-536D-4A76-A0AE-DD22124D55A5}</a:tableStyleId>
              </a:tblPr>
              <a:tblGrid>
                <a:gridCol w="2793881"/>
                <a:gridCol w="1397119"/>
                <a:gridCol w="1862958"/>
                <a:gridCol w="2175641"/>
              </a:tblGrid>
              <a:tr h="1425888">
                <a:tc gridSpan="2">
                  <a:txBody>
                    <a:bodyPr/>
                    <a:lstStyle/>
                    <a:p>
                      <a:pPr marL="0" marR="0" algn="ctr">
                        <a:spcBef>
                          <a:spcPts val="0"/>
                        </a:spcBef>
                        <a:spcAft>
                          <a:spcPts val="0"/>
                        </a:spcAft>
                      </a:pPr>
                      <a:r>
                        <a:rPr lang="en-US" sz="1800" dirty="0"/>
                        <a:t>2007 Cost of living </a:t>
                      </a:r>
                      <a:endParaRPr lang="en-US" sz="1800" dirty="0" smtClean="0"/>
                    </a:p>
                    <a:p>
                      <a:pPr marL="0" marR="0" algn="ctr">
                        <a:spcBef>
                          <a:spcPts val="0"/>
                        </a:spcBef>
                        <a:spcAft>
                          <a:spcPts val="0"/>
                        </a:spcAft>
                      </a:pPr>
                      <a:r>
                        <a:rPr lang="en-US" sz="1800" dirty="0" smtClean="0"/>
                        <a:t>(</a:t>
                      </a:r>
                      <a:r>
                        <a:rPr lang="en-US" sz="1800" dirty="0"/>
                        <a:t>Basic Family Budget) </a:t>
                      </a:r>
                    </a:p>
                    <a:p>
                      <a:pPr marL="0" marR="0" algn="ctr">
                        <a:spcBef>
                          <a:spcPts val="0"/>
                        </a:spcBef>
                        <a:spcAft>
                          <a:spcPts val="0"/>
                        </a:spcAft>
                      </a:pPr>
                      <a:r>
                        <a:rPr lang="en-US" sz="1800" dirty="0"/>
                        <a:t>for Tillamook County families of various compositions: </a:t>
                      </a:r>
                      <a:endParaRPr lang="en-US" sz="1800" dirty="0">
                        <a:latin typeface="+mn-lt"/>
                        <a:ea typeface="Times New Roman"/>
                      </a:endParaRPr>
                    </a:p>
                  </a:txBody>
                  <a:tcPr marL="68580" marR="68580" marT="0" marB="0" anchor="ctr"/>
                </a:tc>
                <a:tc hMerge="1">
                  <a:txBody>
                    <a:bodyPr/>
                    <a:lstStyle/>
                    <a:p>
                      <a:endParaRPr lang="en-US"/>
                    </a:p>
                  </a:txBody>
                  <a:tcPr/>
                </a:tc>
                <a:tc>
                  <a:txBody>
                    <a:bodyPr/>
                    <a:lstStyle/>
                    <a:p>
                      <a:pPr marL="0" marR="0" algn="ctr">
                        <a:spcBef>
                          <a:spcPts val="0"/>
                        </a:spcBef>
                        <a:spcAft>
                          <a:spcPts val="0"/>
                        </a:spcAft>
                      </a:pPr>
                      <a:r>
                        <a:rPr lang="en-US" sz="1800" dirty="0" smtClean="0"/>
                        <a:t>2007 Average Tillamook County Earnings:</a:t>
                      </a:r>
                      <a:endParaRPr lang="en-US" sz="1800" dirty="0" smtClean="0">
                        <a:latin typeface="+mn-lt"/>
                        <a:ea typeface="Times New Roman"/>
                      </a:endParaRPr>
                    </a:p>
                  </a:txBody>
                  <a:tcPr marL="68580" marR="68580" marT="0" marB="0" anchor="ctr"/>
                </a:tc>
                <a:tc>
                  <a:txBody>
                    <a:bodyPr/>
                    <a:lstStyle/>
                    <a:p>
                      <a:pPr marL="0" marR="0" algn="ctr">
                        <a:spcBef>
                          <a:spcPts val="0"/>
                        </a:spcBef>
                        <a:spcAft>
                          <a:spcPts val="0"/>
                        </a:spcAft>
                      </a:pPr>
                      <a:r>
                        <a:rPr lang="en-US" sz="1800" dirty="0" smtClean="0"/>
                        <a:t>Ratio of Average Earnings</a:t>
                      </a:r>
                      <a:r>
                        <a:rPr lang="en-US" sz="1800" baseline="0" dirty="0" smtClean="0"/>
                        <a:t> to Cost of Living </a:t>
                      </a:r>
                    </a:p>
                    <a:p>
                      <a:pPr marL="0" marR="0" algn="ctr">
                        <a:spcBef>
                          <a:spcPts val="0"/>
                        </a:spcBef>
                        <a:spcAft>
                          <a:spcPts val="0"/>
                        </a:spcAft>
                      </a:pPr>
                      <a:r>
                        <a:rPr lang="en-US" sz="1800" baseline="0" dirty="0" smtClean="0"/>
                        <a:t>(single wage-earner)</a:t>
                      </a:r>
                      <a:endParaRPr lang="en-US" sz="1800" dirty="0">
                        <a:latin typeface="+mn-lt"/>
                        <a:ea typeface="Times New Roman"/>
                      </a:endParaRPr>
                    </a:p>
                  </a:txBody>
                  <a:tcPr marL="68580" marR="68580" marT="0" marB="0" anchor="b"/>
                </a:tc>
              </a:tr>
              <a:tr h="364003">
                <a:tc>
                  <a:txBody>
                    <a:bodyPr/>
                    <a:lstStyle/>
                    <a:p>
                      <a:pPr marL="0" marR="0">
                        <a:spcBef>
                          <a:spcPts val="0"/>
                        </a:spcBef>
                        <a:spcAft>
                          <a:spcPts val="0"/>
                        </a:spcAft>
                      </a:pPr>
                      <a:r>
                        <a:rPr lang="en-US" sz="1800" dirty="0"/>
                        <a:t>1 parent with 1 child</a:t>
                      </a:r>
                      <a:endParaRPr lang="en-US" sz="1800" dirty="0">
                        <a:latin typeface="+mn-lt"/>
                        <a:ea typeface="Times New Roman"/>
                      </a:endParaRPr>
                    </a:p>
                  </a:txBody>
                  <a:tcPr marL="68580" marR="68580" marT="0" marB="0" anchor="ctr"/>
                </a:tc>
                <a:tc>
                  <a:txBody>
                    <a:bodyPr/>
                    <a:lstStyle/>
                    <a:p>
                      <a:pPr marL="0" marR="0" algn="ctr">
                        <a:spcBef>
                          <a:spcPts val="0"/>
                        </a:spcBef>
                        <a:spcAft>
                          <a:spcPts val="0"/>
                        </a:spcAft>
                      </a:pPr>
                      <a:r>
                        <a:rPr lang="en-US" sz="1800" dirty="0"/>
                        <a:t>$32,880</a:t>
                      </a:r>
                      <a:endParaRPr lang="en-US" sz="1800" dirty="0">
                        <a:latin typeface="+mn-lt"/>
                        <a:ea typeface="Times New Roman"/>
                      </a:endParaRPr>
                    </a:p>
                  </a:txBody>
                  <a:tcPr marL="68580" marR="68580" marT="0" marB="0" anchor="ct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$29,903</a:t>
                      </a:r>
                    </a:p>
                    <a:p>
                      <a:pPr marL="0" marR="0" algn="ctr">
                        <a:spcBef>
                          <a:spcPts val="0"/>
                        </a:spcBef>
                        <a:spcAft>
                          <a:spcPts val="0"/>
                        </a:spcAft>
                      </a:pPr>
                      <a:endParaRPr lang="en-US" sz="1800" dirty="0">
                        <a:latin typeface="+mn-lt"/>
                        <a:ea typeface="Times New Roman"/>
                      </a:endParaRPr>
                    </a:p>
                  </a:txBody>
                  <a:tcPr marL="68580" marR="68580" marT="0" marB="0" anchor="ctr"/>
                </a:tc>
                <a:tc>
                  <a:txBody>
                    <a:bodyPr/>
                    <a:lstStyle/>
                    <a:p>
                      <a:pPr marL="0" marR="0" algn="ctr">
                        <a:spcBef>
                          <a:spcPts val="0"/>
                        </a:spcBef>
                        <a:spcAft>
                          <a:spcPts val="0"/>
                        </a:spcAft>
                      </a:pPr>
                      <a:r>
                        <a:rPr lang="en-US" sz="1800" dirty="0" smtClean="0"/>
                        <a:t>.91</a:t>
                      </a:r>
                      <a:endParaRPr lang="en-US" sz="1800" dirty="0">
                        <a:latin typeface="+mn-lt"/>
                        <a:ea typeface="Times New Roman"/>
                      </a:endParaRPr>
                    </a:p>
                  </a:txBody>
                  <a:tcPr marL="68580" marR="68580" marT="0" marB="0" anchor="ctr"/>
                </a:tc>
              </a:tr>
              <a:tr h="465241">
                <a:tc>
                  <a:txBody>
                    <a:bodyPr/>
                    <a:lstStyle/>
                    <a:p>
                      <a:pPr marL="0" marR="0">
                        <a:spcBef>
                          <a:spcPts val="0"/>
                        </a:spcBef>
                        <a:spcAft>
                          <a:spcPts val="0"/>
                        </a:spcAft>
                      </a:pPr>
                      <a:r>
                        <a:rPr lang="en-US" sz="1800" dirty="0"/>
                        <a:t>1 parent with 3 children</a:t>
                      </a:r>
                      <a:endParaRPr lang="en-US" sz="1800" dirty="0">
                        <a:latin typeface="+mn-lt"/>
                        <a:ea typeface="Times New Roman"/>
                      </a:endParaRPr>
                    </a:p>
                  </a:txBody>
                  <a:tcPr marL="68580" marR="68580" marT="0" marB="0" anchor="ctr"/>
                </a:tc>
                <a:tc>
                  <a:txBody>
                    <a:bodyPr/>
                    <a:lstStyle/>
                    <a:p>
                      <a:pPr marL="0" marR="0" algn="ctr">
                        <a:spcBef>
                          <a:spcPts val="0"/>
                        </a:spcBef>
                        <a:spcAft>
                          <a:spcPts val="0"/>
                        </a:spcAft>
                      </a:pPr>
                      <a:r>
                        <a:rPr lang="en-US" sz="1800" dirty="0"/>
                        <a:t>$54,024</a:t>
                      </a:r>
                      <a:endParaRPr lang="en-US" sz="1800" dirty="0">
                        <a:latin typeface="+mn-lt"/>
                        <a:ea typeface="Times New Roman"/>
                      </a:endParaRPr>
                    </a:p>
                  </a:txBody>
                  <a:tcPr marL="68580" marR="68580" marT="0" marB="0" anchor="ctr"/>
                </a:tc>
                <a:tc vMerge="1">
                  <a:txBody>
                    <a:bodyPr/>
                    <a:lstStyle/>
                    <a:p>
                      <a:pPr marL="0" marR="0" algn="ctr">
                        <a:spcBef>
                          <a:spcPts val="0"/>
                        </a:spcBef>
                        <a:spcAft>
                          <a:spcPts val="0"/>
                        </a:spcAft>
                      </a:pP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800" dirty="0" smtClean="0"/>
                        <a:t>.55</a:t>
                      </a:r>
                      <a:endParaRPr lang="en-US" sz="1800" dirty="0">
                        <a:latin typeface="+mn-lt"/>
                        <a:ea typeface="Times New Roman"/>
                      </a:endParaRPr>
                    </a:p>
                  </a:txBody>
                  <a:tcPr marL="68580" marR="68580" marT="0" marB="0" anchor="ctr"/>
                </a:tc>
              </a:tr>
              <a:tr h="364003">
                <a:tc>
                  <a:txBody>
                    <a:bodyPr/>
                    <a:lstStyle/>
                    <a:p>
                      <a:pPr marL="0" marR="0">
                        <a:spcBef>
                          <a:spcPts val="0"/>
                        </a:spcBef>
                        <a:spcAft>
                          <a:spcPts val="0"/>
                        </a:spcAft>
                      </a:pPr>
                      <a:r>
                        <a:rPr lang="en-US" sz="1800"/>
                        <a:t>2 parents with 1 child</a:t>
                      </a:r>
                      <a:endParaRPr lang="en-US" sz="1800">
                        <a:latin typeface="+mn-lt"/>
                        <a:ea typeface="Times New Roman"/>
                      </a:endParaRPr>
                    </a:p>
                  </a:txBody>
                  <a:tcPr marL="68580" marR="68580" marT="0" marB="0" anchor="ctr"/>
                </a:tc>
                <a:tc>
                  <a:txBody>
                    <a:bodyPr/>
                    <a:lstStyle/>
                    <a:p>
                      <a:pPr marL="0" marR="0" algn="ctr">
                        <a:spcBef>
                          <a:spcPts val="0"/>
                        </a:spcBef>
                        <a:spcAft>
                          <a:spcPts val="0"/>
                        </a:spcAft>
                      </a:pPr>
                      <a:r>
                        <a:rPr lang="en-US" sz="1800" dirty="0"/>
                        <a:t>$38,640</a:t>
                      </a:r>
                      <a:endParaRPr lang="en-US" sz="1800" dirty="0">
                        <a:latin typeface="+mn-lt"/>
                        <a:ea typeface="Times New Roman"/>
                      </a:endParaRPr>
                    </a:p>
                  </a:txBody>
                  <a:tcPr marL="68580" marR="68580" marT="0" marB="0" anchor="ctr"/>
                </a:tc>
                <a:tc vMerge="1">
                  <a:txBody>
                    <a:bodyPr/>
                    <a:lstStyle/>
                    <a:p>
                      <a:pPr marL="0" marR="0" algn="ctr">
                        <a:spcBef>
                          <a:spcPts val="0"/>
                        </a:spcBef>
                        <a:spcAft>
                          <a:spcPts val="0"/>
                        </a:spcAft>
                      </a:pP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800" dirty="0" smtClean="0"/>
                        <a:t>.77</a:t>
                      </a:r>
                      <a:endParaRPr lang="en-US" sz="1800" dirty="0">
                        <a:latin typeface="+mn-lt"/>
                        <a:ea typeface="Times New Roman"/>
                      </a:endParaRPr>
                    </a:p>
                  </a:txBody>
                  <a:tcPr marL="68580" marR="68580" marT="0" marB="0" anchor="ctr"/>
                </a:tc>
              </a:tr>
              <a:tr h="475296">
                <a:tc>
                  <a:txBody>
                    <a:bodyPr/>
                    <a:lstStyle/>
                    <a:p>
                      <a:pPr marL="0" marR="0">
                        <a:spcBef>
                          <a:spcPts val="0"/>
                        </a:spcBef>
                        <a:spcAft>
                          <a:spcPts val="0"/>
                        </a:spcAft>
                      </a:pPr>
                      <a:r>
                        <a:rPr lang="en-US" sz="1800"/>
                        <a:t>2 parents with 3 children</a:t>
                      </a:r>
                      <a:endParaRPr lang="en-US" sz="1800">
                        <a:latin typeface="+mn-lt"/>
                        <a:ea typeface="Times New Roman"/>
                      </a:endParaRPr>
                    </a:p>
                  </a:txBody>
                  <a:tcPr marL="68580" marR="68580" marT="0" marB="0" anchor="ctr"/>
                </a:tc>
                <a:tc>
                  <a:txBody>
                    <a:bodyPr/>
                    <a:lstStyle/>
                    <a:p>
                      <a:pPr marL="0" marR="0" algn="ctr">
                        <a:spcBef>
                          <a:spcPts val="0"/>
                        </a:spcBef>
                        <a:spcAft>
                          <a:spcPts val="0"/>
                        </a:spcAft>
                      </a:pPr>
                      <a:r>
                        <a:rPr lang="en-US" sz="1800" dirty="0"/>
                        <a:t>$58,452</a:t>
                      </a:r>
                      <a:endParaRPr lang="en-US" sz="1800" dirty="0">
                        <a:latin typeface="+mn-lt"/>
                        <a:ea typeface="Times New Roman"/>
                      </a:endParaRPr>
                    </a:p>
                  </a:txBody>
                  <a:tcPr marL="68580" marR="68580" marT="0" marB="0" anchor="ctr"/>
                </a:tc>
                <a:tc vMerge="1">
                  <a:txBody>
                    <a:bodyPr/>
                    <a:lstStyle/>
                    <a:p>
                      <a:pPr marL="0" marR="0" algn="ctr">
                        <a:spcBef>
                          <a:spcPts val="0"/>
                        </a:spcBef>
                        <a:spcAft>
                          <a:spcPts val="0"/>
                        </a:spcAft>
                      </a:pP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800" dirty="0" smtClean="0"/>
                        <a:t>.51</a:t>
                      </a:r>
                      <a:endParaRPr lang="en-US" sz="1800" dirty="0">
                        <a:latin typeface="+mn-lt"/>
                        <a:ea typeface="Times New Roman"/>
                      </a:endParaRPr>
                    </a:p>
                  </a:txBody>
                  <a:tcPr marL="68580" marR="68580" marT="0" marB="0" anchor="ctr"/>
                </a:tc>
              </a:tr>
            </a:tbl>
          </a:graphicData>
        </a:graphic>
      </p:graphicFrame>
      <p:sp>
        <p:nvSpPr>
          <p:cNvPr id="11" name="TextBox 10"/>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Natural Environment</a:t>
            </a:r>
            <a:endParaRPr lang="en-US" dirty="0"/>
          </a:p>
        </p:txBody>
      </p:sp>
      <p:sp>
        <p:nvSpPr>
          <p:cNvPr id="6" name="Text Placeholder 4"/>
          <p:cNvSpPr>
            <a:spLocks noGrp="1"/>
          </p:cNvSpPr>
          <p:nvPr>
            <p:ph type="body" idx="1"/>
          </p:nvPr>
        </p:nvSpPr>
        <p:spPr>
          <a:xfrm>
            <a:off x="1368426" y="2743200"/>
            <a:ext cx="6480174" cy="3352800"/>
          </a:xfrm>
        </p:spPr>
        <p:txBody>
          <a:bodyPr>
            <a:normAutofit fontScale="92500"/>
          </a:bodyPr>
          <a:lstStyle/>
          <a:p>
            <a:pPr marL="274320" lvl="0" indent="-274320" algn="l">
              <a:buClr>
                <a:srgbClr val="D34817"/>
              </a:buClr>
            </a:pPr>
            <a:r>
              <a:rPr lang="en-US" sz="3000" b="0" i="1" cap="none" spc="0" dirty="0" smtClean="0">
                <a:solidFill>
                  <a:schemeClr val="tx1"/>
                </a:solidFill>
              </a:rPr>
              <a:t>Goal 3.1 </a:t>
            </a:r>
          </a:p>
          <a:p>
            <a:pPr marL="274320" indent="-274320" algn="l">
              <a:buClr>
                <a:srgbClr val="D34817"/>
              </a:buClr>
            </a:pPr>
            <a:r>
              <a:rPr lang="en-US" sz="100" b="0" i="1" cap="none" spc="0" dirty="0" smtClean="0">
                <a:solidFill>
                  <a:prstClr val="black"/>
                </a:solidFill>
              </a:rPr>
              <a:t>	</a:t>
            </a:r>
            <a:r>
              <a:rPr lang="en-US" sz="2600" b="0" cap="none" spc="0" dirty="0" smtClean="0">
                <a:solidFill>
                  <a:srgbClr val="696464"/>
                </a:solidFill>
              </a:rPr>
              <a:t>County rivers and estuaries will support magnificent runs of wild salmon. Foothills and mountains will be noted for healthy, productive forests that provide high quality habitat. Active participation in natural resource management will become institutionalized in the educational systems.</a:t>
            </a:r>
            <a:endParaRPr lang="en-US" sz="2600" b="0" cap="none" spc="0" dirty="0" smtClean="0">
              <a:solidFill>
                <a:prstClr val="black"/>
              </a:solidFill>
            </a:endParaRPr>
          </a:p>
          <a:p>
            <a:endParaRPr lang="en-US" dirty="0"/>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304800" y="4038600"/>
            <a:ext cx="8503920" cy="2383466"/>
          </a:xfrm>
        </p:spPr>
        <p:txBody>
          <a:bodyPr>
            <a:noAutofit/>
          </a:bodyPr>
          <a:lstStyle/>
          <a:p>
            <a:pPr marL="514350" indent="-514350">
              <a:buFont typeface="+mj-lt"/>
              <a:buAutoNum type="arabicPeriod" startAt="17"/>
            </a:pPr>
            <a:r>
              <a:rPr lang="en-US" sz="1800" u="sng" dirty="0" smtClean="0"/>
              <a:t>Salmon Runs:</a:t>
            </a:r>
            <a:r>
              <a:rPr lang="en-US" sz="1800" dirty="0" smtClean="0"/>
              <a:t> </a:t>
            </a:r>
            <a:r>
              <a:rPr lang="en-US" sz="1800" dirty="0" smtClean="0">
                <a:solidFill>
                  <a:srgbClr val="375B3A"/>
                </a:solidFill>
              </a:rPr>
              <a:t>In 2008, there were more than enough wild adult coho salmon spawners observed in Tillamook County to fully seed the existing high quality juvenile coho winter rearing habitat. </a:t>
            </a:r>
            <a:endParaRPr lang="en-US" sz="1800" u="sng" dirty="0" smtClean="0">
              <a:solidFill>
                <a:srgbClr val="375B3A"/>
              </a:solidFill>
            </a:endParaRPr>
          </a:p>
          <a:p>
            <a:pPr marL="514350" indent="-514350">
              <a:buFont typeface="+mj-lt"/>
              <a:buAutoNum type="arabicPeriod" startAt="19"/>
            </a:pPr>
            <a:r>
              <a:rPr lang="en-US" sz="1800" u="sng" dirty="0" smtClean="0"/>
              <a:t>Land Conservation:</a:t>
            </a:r>
            <a:r>
              <a:rPr lang="en-US" sz="1800" dirty="0" smtClean="0"/>
              <a:t> </a:t>
            </a:r>
            <a:r>
              <a:rPr lang="en-US" sz="1800" dirty="0" smtClean="0">
                <a:solidFill>
                  <a:schemeClr val="accent2"/>
                </a:solidFill>
              </a:rPr>
              <a:t>As of 2009, only .11% of Tillamook County land is designated wilderness, preserved, or set aside; the goal is 2%.</a:t>
            </a:r>
            <a:endParaRPr lang="en-US" sz="1800" u="sng" dirty="0" smtClean="0">
              <a:solidFill>
                <a:schemeClr val="accent2"/>
              </a:solidFill>
            </a:endParaRPr>
          </a:p>
          <a:p>
            <a:pPr marL="514350" indent="-514350">
              <a:buFont typeface="+mj-lt"/>
              <a:buAutoNum type="arabicPeriod" startAt="19"/>
            </a:pPr>
            <a:r>
              <a:rPr lang="en-US" sz="1800" u="sng" dirty="0" smtClean="0"/>
              <a:t>Public Natural Resource Education:</a:t>
            </a:r>
            <a:r>
              <a:rPr lang="en-US" sz="1800" dirty="0" smtClean="0"/>
              <a:t> </a:t>
            </a:r>
            <a:r>
              <a:rPr lang="en-US" sz="1800" dirty="0" smtClean="0">
                <a:solidFill>
                  <a:srgbClr val="375B3A"/>
                </a:solidFill>
              </a:rPr>
              <a:t>In 2009, there were 27 natural resource education programs for youth and adults through the public education system</a:t>
            </a:r>
            <a:endParaRPr lang="en-US" sz="1800" u="sng" dirty="0">
              <a:solidFill>
                <a:srgbClr val="375B3A"/>
              </a:solidFill>
            </a:endParaRPr>
          </a:p>
        </p:txBody>
      </p:sp>
      <p:sp>
        <p:nvSpPr>
          <p:cNvPr id="6" name="Title 3"/>
          <p:cNvSpPr>
            <a:spLocks noGrp="1"/>
          </p:cNvSpPr>
          <p:nvPr>
            <p:ph type="title"/>
          </p:nvPr>
        </p:nvSpPr>
        <p:spPr/>
        <p:txBody>
          <a:bodyPr/>
          <a:lstStyle/>
          <a:p>
            <a:pPr algn="l"/>
            <a:r>
              <a:rPr lang="en-US" dirty="0" smtClean="0"/>
              <a:t>Natural Environment: </a:t>
            </a:r>
            <a:r>
              <a:rPr lang="en-US" i="1" dirty="0" smtClean="0">
                <a:solidFill>
                  <a:schemeClr val="tx1"/>
                </a:solidFill>
              </a:rPr>
              <a:t>Goal 3.1</a:t>
            </a:r>
            <a:endParaRPr lang="en-US" dirty="0"/>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pic>
        <p:nvPicPr>
          <p:cNvPr id="36866" name="Picture 2"/>
          <p:cNvPicPr>
            <a:picLocks noChangeAspect="1" noChangeArrowheads="1"/>
          </p:cNvPicPr>
          <p:nvPr/>
        </p:nvPicPr>
        <p:blipFill>
          <a:blip r:embed="rId3" cstate="print"/>
          <a:srcRect/>
          <a:stretch>
            <a:fillRect/>
          </a:stretch>
        </p:blipFill>
        <p:spPr bwMode="auto">
          <a:xfrm>
            <a:off x="533400" y="1500965"/>
            <a:ext cx="3657600" cy="2514601"/>
          </a:xfrm>
          <a:prstGeom prst="rect">
            <a:avLst/>
          </a:prstGeom>
          <a:ln>
            <a:noFill/>
          </a:ln>
          <a:effectLst>
            <a:outerShdw blurRad="292100" dist="139700" dir="2700000" algn="tl" rotWithShape="0">
              <a:srgbClr val="333333">
                <a:alpha val="65000"/>
              </a:srgbClr>
            </a:outerShdw>
          </a:effectLst>
        </p:spPr>
      </p:pic>
      <p:pic>
        <p:nvPicPr>
          <p:cNvPr id="36867" name="Picture 3"/>
          <p:cNvPicPr>
            <a:picLocks noChangeAspect="1" noChangeArrowheads="1"/>
          </p:cNvPicPr>
          <p:nvPr/>
        </p:nvPicPr>
        <p:blipFill>
          <a:blip r:embed="rId4" cstate="print"/>
          <a:srcRect/>
          <a:stretch>
            <a:fillRect/>
          </a:stretch>
        </p:blipFill>
        <p:spPr bwMode="auto">
          <a:xfrm>
            <a:off x="4924425" y="1524000"/>
            <a:ext cx="3686175" cy="24669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Society &amp; Culture</a:t>
            </a:r>
            <a:endParaRPr lang="en-US" dirty="0"/>
          </a:p>
        </p:txBody>
      </p:sp>
      <p:sp>
        <p:nvSpPr>
          <p:cNvPr id="6" name="Text Placeholder 4"/>
          <p:cNvSpPr>
            <a:spLocks noGrp="1"/>
          </p:cNvSpPr>
          <p:nvPr>
            <p:ph type="body" idx="1"/>
          </p:nvPr>
        </p:nvSpPr>
        <p:spPr>
          <a:xfrm>
            <a:off x="1368426" y="2743200"/>
            <a:ext cx="6480174" cy="2590800"/>
          </a:xfrm>
        </p:spPr>
        <p:txBody>
          <a:bodyPr>
            <a:normAutofit/>
          </a:bodyPr>
          <a:lstStyle/>
          <a:p>
            <a:pPr marL="274320" lvl="0" indent="-274320" algn="l">
              <a:buClr>
                <a:srgbClr val="D34817"/>
              </a:buClr>
            </a:pPr>
            <a:r>
              <a:rPr lang="en-US" sz="3000" b="0" i="1" cap="none" spc="0" dirty="0" smtClean="0">
                <a:solidFill>
                  <a:schemeClr val="tx1"/>
                </a:solidFill>
              </a:rPr>
              <a:t>Goal 4.1 </a:t>
            </a:r>
          </a:p>
          <a:p>
            <a:pPr marL="274320" indent="-274320" algn="l">
              <a:buClr>
                <a:srgbClr val="D34817"/>
              </a:buClr>
            </a:pPr>
            <a:r>
              <a:rPr lang="en-US" sz="100" b="0" i="1" cap="none" spc="0" dirty="0" smtClean="0">
                <a:solidFill>
                  <a:prstClr val="black"/>
                </a:solidFill>
              </a:rPr>
              <a:t>	</a:t>
            </a:r>
            <a:r>
              <a:rPr lang="en-US" sz="2600" b="0" cap="none" spc="0" dirty="0" smtClean="0">
                <a:solidFill>
                  <a:srgbClr val="696464"/>
                </a:solidFill>
              </a:rPr>
              <a:t>Tillamook County citizens will maintain the rural character of their community by conserving a high percentage of the land as farm and forestland. </a:t>
            </a:r>
            <a:endParaRPr lang="en-US" sz="2600" b="0" cap="none" spc="0" dirty="0" smtClean="0">
              <a:solidFill>
                <a:prstClr val="black"/>
              </a:solidFill>
            </a:endParaRPr>
          </a:p>
          <a:p>
            <a:endParaRPr lang="en-US" dirty="0"/>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301752" y="5407152"/>
            <a:ext cx="8503920" cy="841248"/>
          </a:xfrm>
        </p:spPr>
        <p:txBody>
          <a:bodyPr>
            <a:normAutofit/>
          </a:bodyPr>
          <a:lstStyle/>
          <a:p>
            <a:pPr marL="514350" indent="-514350">
              <a:buFont typeface="+mj-lt"/>
              <a:buAutoNum type="arabicPeriod" startAt="25"/>
            </a:pPr>
            <a:r>
              <a:rPr lang="en-US" sz="2000" u="sng" dirty="0" smtClean="0"/>
              <a:t>Open Space:</a:t>
            </a:r>
            <a:r>
              <a:rPr lang="en-US" sz="2000" dirty="0" smtClean="0"/>
              <a:t> </a:t>
            </a:r>
            <a:r>
              <a:rPr lang="en-US" sz="2000" dirty="0" smtClean="0">
                <a:solidFill>
                  <a:srgbClr val="375B3A"/>
                </a:solidFill>
              </a:rPr>
              <a:t>In 2009, the majority (69%) of Tillamook County land was farmland or forestland.</a:t>
            </a:r>
            <a:endParaRPr lang="en-US" sz="2000" dirty="0">
              <a:solidFill>
                <a:srgbClr val="375B3A"/>
              </a:solidFill>
            </a:endParaRPr>
          </a:p>
        </p:txBody>
      </p:sp>
      <p:sp>
        <p:nvSpPr>
          <p:cNvPr id="6" name="Title 3"/>
          <p:cNvSpPr>
            <a:spLocks noGrp="1"/>
          </p:cNvSpPr>
          <p:nvPr>
            <p:ph type="title"/>
          </p:nvPr>
        </p:nvSpPr>
        <p:spPr/>
        <p:txBody>
          <a:bodyPr/>
          <a:lstStyle/>
          <a:p>
            <a:pPr algn="l"/>
            <a:r>
              <a:rPr lang="en-US" dirty="0" smtClean="0"/>
              <a:t>Society &amp; Culture: </a:t>
            </a:r>
            <a:r>
              <a:rPr lang="en-US" i="1" dirty="0" smtClean="0">
                <a:solidFill>
                  <a:schemeClr val="tx1"/>
                </a:solidFill>
              </a:rPr>
              <a:t>Goal 4.1</a:t>
            </a:r>
            <a:endParaRPr lang="en-US" dirty="0"/>
          </a:p>
        </p:txBody>
      </p:sp>
      <p:pic>
        <p:nvPicPr>
          <p:cNvPr id="39938" name="Picture 2"/>
          <p:cNvPicPr>
            <a:picLocks noChangeAspect="1" noChangeArrowheads="1"/>
          </p:cNvPicPr>
          <p:nvPr/>
        </p:nvPicPr>
        <p:blipFill>
          <a:blip r:embed="rId3" cstate="print"/>
          <a:srcRect/>
          <a:stretch>
            <a:fillRect/>
          </a:stretch>
        </p:blipFill>
        <p:spPr bwMode="auto">
          <a:xfrm>
            <a:off x="2134210" y="1600200"/>
            <a:ext cx="4875580" cy="36576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Society &amp; Culture</a:t>
            </a:r>
            <a:endParaRPr lang="en-US" dirty="0"/>
          </a:p>
        </p:txBody>
      </p:sp>
      <p:sp>
        <p:nvSpPr>
          <p:cNvPr id="6" name="Text Placeholder 4"/>
          <p:cNvSpPr>
            <a:spLocks noGrp="1"/>
          </p:cNvSpPr>
          <p:nvPr>
            <p:ph type="body" idx="1"/>
          </p:nvPr>
        </p:nvSpPr>
        <p:spPr>
          <a:xfrm>
            <a:off x="1368426" y="2743200"/>
            <a:ext cx="6480174" cy="2590800"/>
          </a:xfrm>
        </p:spPr>
        <p:txBody>
          <a:bodyPr>
            <a:normAutofit/>
          </a:bodyPr>
          <a:lstStyle/>
          <a:p>
            <a:pPr marL="274320" lvl="0" indent="-274320" algn="l">
              <a:buClr>
                <a:srgbClr val="D34817"/>
              </a:buClr>
            </a:pPr>
            <a:r>
              <a:rPr lang="en-US" sz="3000" b="0" i="1" cap="none" spc="0" dirty="0" smtClean="0">
                <a:solidFill>
                  <a:schemeClr val="tx1"/>
                </a:solidFill>
              </a:rPr>
              <a:t>Goal 4.2 </a:t>
            </a:r>
          </a:p>
          <a:p>
            <a:pPr marL="274320" indent="-274320" algn="l">
              <a:buClr>
                <a:srgbClr val="D34817"/>
              </a:buClr>
            </a:pPr>
            <a:r>
              <a:rPr lang="en-US" sz="100" b="0" i="1" cap="none" spc="0" dirty="0" smtClean="0">
                <a:solidFill>
                  <a:prstClr val="black"/>
                </a:solidFill>
              </a:rPr>
              <a:t>	</a:t>
            </a:r>
            <a:r>
              <a:rPr lang="en-US" sz="2600" b="0" cap="none" spc="0" dirty="0" smtClean="0">
                <a:solidFill>
                  <a:srgbClr val="696464"/>
                </a:solidFill>
              </a:rPr>
              <a:t>Tillamook County citizens will be involved with civic activities and have the capacity to work together. </a:t>
            </a:r>
            <a:endParaRPr lang="en-US" sz="2600" b="0" cap="none" spc="0" dirty="0" smtClean="0">
              <a:solidFill>
                <a:prstClr val="black"/>
              </a:solidFill>
            </a:endParaRPr>
          </a:p>
          <a:p>
            <a:endParaRPr lang="en-US" dirty="0"/>
          </a:p>
        </p:txBody>
      </p:sp>
      <p:sp>
        <p:nvSpPr>
          <p:cNvPr id="5" name="TextBox 4"/>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2"/>
          </p:nvPr>
        </p:nvGraphicFramePr>
        <p:xfrm>
          <a:off x="381000" y="1219200"/>
          <a:ext cx="83820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4"/>
          <p:cNvSpPr txBox="1">
            <a:spLocks/>
          </p:cNvSpPr>
          <p:nvPr/>
        </p:nvSpPr>
        <p:spPr>
          <a:xfrm>
            <a:off x="4191000" y="1752600"/>
            <a:ext cx="4038600" cy="4681728"/>
          </a:xfrm>
          <a:prstGeom prst="rect">
            <a:avLst/>
          </a:prstGeom>
        </p:spPr>
        <p:txBody>
          <a:bodyPr vert="horz">
            <a:normAutofit/>
          </a:bodyPr>
          <a:lstStyle/>
          <a:p>
            <a:pPr marL="514350" marR="0" lvl="0" indent="-514350" algn="l" defTabSz="914400" rtl="0" eaLnBrk="1" fontAlgn="auto" latinLnBrk="0" hangingPunct="1">
              <a:lnSpc>
                <a:spcPct val="100000"/>
              </a:lnSpc>
              <a:spcBef>
                <a:spcPct val="20000"/>
              </a:spcBef>
              <a:spcAft>
                <a:spcPts val="0"/>
              </a:spcAft>
              <a:buClr>
                <a:schemeClr val="accent1"/>
              </a:buClr>
              <a:buSzPct val="85000"/>
              <a:tabLst/>
              <a:defRPr/>
            </a:pPr>
            <a:endParaRPr kumimoji="0" lang="en-US" sz="2000" b="0" i="0" u="sng" strike="noStrike" kern="1200" cap="none" spc="0" normalizeH="0" baseline="0" noProof="0" dirty="0">
              <a:ln>
                <a:noFill/>
              </a:ln>
              <a:solidFill>
                <a:srgbClr val="375B3A"/>
              </a:solidFill>
              <a:effectLst/>
              <a:uLnTx/>
              <a:uFillTx/>
              <a:latin typeface="+mn-lt"/>
              <a:ea typeface="+mn-ea"/>
              <a:cs typeface="+mn-cs"/>
            </a:endParaRPr>
          </a:p>
        </p:txBody>
      </p:sp>
      <p:sp>
        <p:nvSpPr>
          <p:cNvPr id="6" name="Title 3"/>
          <p:cNvSpPr>
            <a:spLocks noGrp="1"/>
          </p:cNvSpPr>
          <p:nvPr>
            <p:ph type="title"/>
          </p:nvPr>
        </p:nvSpPr>
        <p:spPr/>
        <p:txBody>
          <a:bodyPr/>
          <a:lstStyle/>
          <a:p>
            <a:pPr algn="l"/>
            <a:r>
              <a:rPr lang="en-US" dirty="0" smtClean="0"/>
              <a:t>Society &amp; Culture: </a:t>
            </a:r>
            <a:r>
              <a:rPr lang="en-US" i="1" dirty="0" smtClean="0">
                <a:solidFill>
                  <a:schemeClr val="tx1"/>
                </a:solidFill>
              </a:rPr>
              <a:t>Goal 4.2</a:t>
            </a:r>
            <a:endParaRPr lang="en-US" dirty="0"/>
          </a:p>
        </p:txBody>
      </p:sp>
      <p:sp>
        <p:nvSpPr>
          <p:cNvPr id="5" name="Content Placeholder 4"/>
          <p:cNvSpPr>
            <a:spLocks noGrp="1"/>
          </p:cNvSpPr>
          <p:nvPr>
            <p:ph sz="half" idx="1"/>
          </p:nvPr>
        </p:nvSpPr>
        <p:spPr>
          <a:xfrm>
            <a:off x="304800" y="5117432"/>
            <a:ext cx="8613648" cy="1176528"/>
          </a:xfrm>
          <a:solidFill>
            <a:srgbClr val="E9E5DC"/>
          </a:solidFill>
        </p:spPr>
        <p:txBody>
          <a:bodyPr>
            <a:noAutofit/>
          </a:bodyPr>
          <a:lstStyle/>
          <a:p>
            <a:pPr marL="514350" indent="-514350">
              <a:buFont typeface="+mj-lt"/>
              <a:buAutoNum type="arabicPeriod" startAt="26"/>
            </a:pPr>
            <a:r>
              <a:rPr lang="en-US" sz="2000" u="sng" dirty="0" smtClean="0"/>
              <a:t>Civic Participation:</a:t>
            </a:r>
            <a:r>
              <a:rPr lang="en-US" sz="2000" dirty="0" smtClean="0"/>
              <a:t> </a:t>
            </a:r>
            <a:r>
              <a:rPr lang="en-US" sz="2000" dirty="0" smtClean="0">
                <a:solidFill>
                  <a:srgbClr val="375B3A"/>
                </a:solidFill>
              </a:rPr>
              <a:t>Between 2008 and 2009, 50% of the adult permanent and seasonal population, and 70% of the permanent resident population participated in 2 or more civic activities in the county. </a:t>
            </a:r>
            <a:endParaRPr lang="en-US" sz="2000" u="sng" dirty="0" smtClean="0">
              <a:solidFill>
                <a:srgbClr val="375B3A"/>
              </a:solidFill>
            </a:endParaRPr>
          </a:p>
        </p:txBody>
      </p:sp>
      <p:sp>
        <p:nvSpPr>
          <p:cNvPr id="10" name="TextBox 9"/>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Vitality Assessment Methodology</a:t>
            </a:r>
            <a:endParaRPr lang="en-US" dirty="0"/>
          </a:p>
        </p:txBody>
      </p:sp>
      <p:sp>
        <p:nvSpPr>
          <p:cNvPr id="3" name="Content Placeholder 2"/>
          <p:cNvSpPr>
            <a:spLocks noGrp="1"/>
          </p:cNvSpPr>
          <p:nvPr>
            <p:ph sz="quarter" idx="1"/>
          </p:nvPr>
        </p:nvSpPr>
        <p:spPr/>
        <p:txBody>
          <a:bodyPr>
            <a:normAutofit lnSpcReduction="10000"/>
          </a:bodyPr>
          <a:lstStyle/>
          <a:p>
            <a:pPr marL="514350" indent="-514350">
              <a:buFont typeface="+mj-lt"/>
              <a:buAutoNum type="arabicPeriod"/>
            </a:pPr>
            <a:r>
              <a:rPr lang="en-US" u="sng" dirty="0" smtClean="0"/>
              <a:t>Community vitality:</a:t>
            </a:r>
            <a:r>
              <a:rPr lang="en-US" dirty="0" smtClean="0"/>
              <a:t> Capacity to work productively together and realize positive social, economic, and environmental outcomes</a:t>
            </a:r>
          </a:p>
          <a:p>
            <a:pPr marL="514350" indent="-514350">
              <a:buFont typeface="+mj-lt"/>
              <a:buAutoNum type="arabicPeriod"/>
            </a:pPr>
            <a:r>
              <a:rPr lang="en-US" dirty="0" smtClean="0"/>
              <a:t>Developed 50 indicators of Tillamook County: 2020 Strategic Vision</a:t>
            </a:r>
          </a:p>
          <a:p>
            <a:pPr marL="514350" indent="-514350">
              <a:buFont typeface="+mj-lt"/>
              <a:buAutoNum type="arabicPeriod"/>
            </a:pPr>
            <a:r>
              <a:rPr lang="en-US" dirty="0" smtClean="0"/>
              <a:t>Gathered data from:</a:t>
            </a:r>
          </a:p>
          <a:p>
            <a:pPr marL="731520" lvl="1" indent="-457200"/>
            <a:r>
              <a:rPr lang="en-US" dirty="0" smtClean="0"/>
              <a:t>Federal, State, County, and City agencies</a:t>
            </a:r>
          </a:p>
          <a:p>
            <a:pPr marL="731520" lvl="1" indent="-457200"/>
            <a:r>
              <a:rPr lang="en-US" dirty="0" smtClean="0"/>
              <a:t>Local organizations and businesses</a:t>
            </a:r>
          </a:p>
          <a:p>
            <a:pPr marL="731520" lvl="1" indent="-457200"/>
            <a:r>
              <a:rPr lang="en-US" dirty="0" smtClean="0"/>
              <a:t>Tillamook County adult residents and property owners</a:t>
            </a:r>
          </a:p>
          <a:p>
            <a:pPr marL="514350" indent="-514350">
              <a:buFont typeface="+mj-lt"/>
              <a:buAutoNum type="arabicPeriod"/>
            </a:pPr>
            <a:r>
              <a:rPr lang="en-US" dirty="0" smtClean="0"/>
              <a:t>Developed indicator targets</a:t>
            </a:r>
          </a:p>
          <a:p>
            <a:pPr marL="514350" indent="-514350">
              <a:buFont typeface="+mj-lt"/>
              <a:buAutoNum type="arabicPeriod"/>
            </a:pPr>
            <a:r>
              <a:rPr lang="en-US" dirty="0" smtClean="0"/>
              <a:t>Made assessment of community vitality</a:t>
            </a:r>
            <a:endParaRPr lang="en-US" dirty="0"/>
          </a:p>
        </p:txBody>
      </p:sp>
      <p:sp>
        <p:nvSpPr>
          <p:cNvPr id="5" name="TextBox 4"/>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txBox="1">
            <a:spLocks/>
          </p:cNvSpPr>
          <p:nvPr/>
        </p:nvSpPr>
        <p:spPr>
          <a:xfrm>
            <a:off x="4191000" y="1752600"/>
            <a:ext cx="4038600" cy="4681728"/>
          </a:xfrm>
          <a:prstGeom prst="rect">
            <a:avLst/>
          </a:prstGeom>
        </p:spPr>
        <p:txBody>
          <a:bodyPr vert="horz">
            <a:normAutofit/>
          </a:bodyPr>
          <a:lstStyle/>
          <a:p>
            <a:pPr marL="514350" marR="0" lvl="0" indent="-514350" algn="l" defTabSz="914400" rtl="0" eaLnBrk="1" fontAlgn="auto" latinLnBrk="0" hangingPunct="1">
              <a:lnSpc>
                <a:spcPct val="100000"/>
              </a:lnSpc>
              <a:spcBef>
                <a:spcPct val="20000"/>
              </a:spcBef>
              <a:spcAft>
                <a:spcPts val="0"/>
              </a:spcAft>
              <a:buClr>
                <a:schemeClr val="accent1"/>
              </a:buClr>
              <a:buSzPct val="85000"/>
              <a:tabLst/>
              <a:defRPr/>
            </a:pPr>
            <a:endParaRPr kumimoji="0" lang="en-US" sz="2000" b="0" i="0" u="sng" strike="noStrike" kern="1200" cap="none" spc="0" normalizeH="0" baseline="0" noProof="0" dirty="0">
              <a:ln>
                <a:noFill/>
              </a:ln>
              <a:solidFill>
                <a:srgbClr val="375B3A"/>
              </a:solidFill>
              <a:effectLst/>
              <a:uLnTx/>
              <a:uFillTx/>
              <a:latin typeface="+mn-lt"/>
              <a:ea typeface="+mn-ea"/>
              <a:cs typeface="+mn-cs"/>
            </a:endParaRPr>
          </a:p>
        </p:txBody>
      </p:sp>
      <p:sp>
        <p:nvSpPr>
          <p:cNvPr id="6" name="Title 3"/>
          <p:cNvSpPr>
            <a:spLocks noGrp="1"/>
          </p:cNvSpPr>
          <p:nvPr>
            <p:ph type="title"/>
          </p:nvPr>
        </p:nvSpPr>
        <p:spPr/>
        <p:txBody>
          <a:bodyPr/>
          <a:lstStyle/>
          <a:p>
            <a:pPr algn="l"/>
            <a:r>
              <a:rPr lang="en-US" dirty="0" smtClean="0"/>
              <a:t>Society &amp; Culture: </a:t>
            </a:r>
            <a:r>
              <a:rPr lang="en-US" i="1" dirty="0" smtClean="0">
                <a:solidFill>
                  <a:schemeClr val="tx1"/>
                </a:solidFill>
              </a:rPr>
              <a:t>Goal 4.2</a:t>
            </a:r>
            <a:endParaRPr lang="en-US" dirty="0"/>
          </a:p>
        </p:txBody>
      </p:sp>
      <p:sp>
        <p:nvSpPr>
          <p:cNvPr id="5" name="Content Placeholder 4"/>
          <p:cNvSpPr>
            <a:spLocks noGrp="1"/>
          </p:cNvSpPr>
          <p:nvPr>
            <p:ph sz="half" idx="1"/>
          </p:nvPr>
        </p:nvSpPr>
        <p:spPr>
          <a:xfrm>
            <a:off x="304800" y="5382126"/>
            <a:ext cx="8613648" cy="990600"/>
          </a:xfrm>
          <a:solidFill>
            <a:srgbClr val="E9E5DC"/>
          </a:solidFill>
        </p:spPr>
        <p:txBody>
          <a:bodyPr>
            <a:normAutofit/>
          </a:bodyPr>
          <a:lstStyle/>
          <a:p>
            <a:pPr marL="514350" indent="-514350">
              <a:buFont typeface="+mj-lt"/>
              <a:buAutoNum type="arabicPeriod" startAt="27"/>
            </a:pPr>
            <a:r>
              <a:rPr lang="en-US" sz="2100" u="sng" dirty="0" smtClean="0"/>
              <a:t>Community Capacity:</a:t>
            </a:r>
            <a:r>
              <a:rPr lang="en-US" sz="2100" dirty="0" smtClean="0"/>
              <a:t> </a:t>
            </a:r>
            <a:r>
              <a:rPr lang="en-US" sz="2100" dirty="0" smtClean="0">
                <a:solidFill>
                  <a:srgbClr val="375B3A"/>
                </a:solidFill>
              </a:rPr>
              <a:t>In 2009, Tillamook County residents felt that they worked together well as a community. </a:t>
            </a:r>
            <a:endParaRPr lang="en-US" sz="2100" u="sng" dirty="0">
              <a:solidFill>
                <a:srgbClr val="375B3A"/>
              </a:solidFill>
            </a:endParaRPr>
          </a:p>
        </p:txBody>
      </p:sp>
      <p:sp>
        <p:nvSpPr>
          <p:cNvPr id="10" name="TextBox 9"/>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graphicFrame>
        <p:nvGraphicFramePr>
          <p:cNvPr id="14" name="Chart 13"/>
          <p:cNvGraphicFramePr/>
          <p:nvPr/>
        </p:nvGraphicFramePr>
        <p:xfrm>
          <a:off x="228600" y="990600"/>
          <a:ext cx="8686800" cy="423912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Youth &amp; Education</a:t>
            </a:r>
            <a:endParaRPr lang="en-US" dirty="0"/>
          </a:p>
        </p:txBody>
      </p:sp>
      <p:sp>
        <p:nvSpPr>
          <p:cNvPr id="6" name="Text Placeholder 4"/>
          <p:cNvSpPr>
            <a:spLocks noGrp="1"/>
          </p:cNvSpPr>
          <p:nvPr>
            <p:ph type="body" idx="1"/>
          </p:nvPr>
        </p:nvSpPr>
        <p:spPr>
          <a:xfrm>
            <a:off x="1368426" y="2743200"/>
            <a:ext cx="6480174" cy="2590800"/>
          </a:xfrm>
        </p:spPr>
        <p:txBody>
          <a:bodyPr>
            <a:normAutofit/>
          </a:bodyPr>
          <a:lstStyle/>
          <a:p>
            <a:pPr marL="274320" lvl="0" indent="-274320" algn="l">
              <a:buClr>
                <a:srgbClr val="D34817"/>
              </a:buClr>
            </a:pPr>
            <a:r>
              <a:rPr lang="en-US" sz="3000" b="0" i="1" cap="none" spc="0" dirty="0" smtClean="0">
                <a:solidFill>
                  <a:schemeClr val="tx1"/>
                </a:solidFill>
              </a:rPr>
              <a:t>Goal 5.4 </a:t>
            </a:r>
          </a:p>
          <a:p>
            <a:pPr marL="274320" indent="-274320" algn="l">
              <a:buClr>
                <a:srgbClr val="D34817"/>
              </a:buClr>
            </a:pPr>
            <a:r>
              <a:rPr lang="en-US" sz="100" b="0" i="1" cap="none" spc="0" dirty="0" smtClean="0">
                <a:solidFill>
                  <a:prstClr val="black"/>
                </a:solidFill>
              </a:rPr>
              <a:t>	</a:t>
            </a:r>
            <a:r>
              <a:rPr lang="en-US" sz="2600" b="0" cap="none" spc="0" dirty="0" smtClean="0">
                <a:solidFill>
                  <a:srgbClr val="696464"/>
                </a:solidFill>
              </a:rPr>
              <a:t>Tillamook County schools will be recognized for their academic achievements. </a:t>
            </a:r>
            <a:endParaRPr lang="en-US" sz="2600" b="0" cap="none" spc="0" dirty="0" smtClean="0">
              <a:solidFill>
                <a:prstClr val="black"/>
              </a:solidFill>
            </a:endParaRPr>
          </a:p>
          <a:p>
            <a:endParaRPr lang="en-US" dirty="0"/>
          </a:p>
        </p:txBody>
      </p:sp>
      <p:sp>
        <p:nvSpPr>
          <p:cNvPr id="5" name="TextBox 4"/>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301752" y="4953000"/>
            <a:ext cx="8503920" cy="1295400"/>
          </a:xfrm>
        </p:spPr>
        <p:txBody>
          <a:bodyPr>
            <a:normAutofit fontScale="85000" lnSpcReduction="20000"/>
          </a:bodyPr>
          <a:lstStyle/>
          <a:p>
            <a:pPr marL="514350" indent="-514350">
              <a:buFont typeface="+mj-lt"/>
              <a:buAutoNum type="arabicPeriod" startAt="37"/>
            </a:pPr>
            <a:r>
              <a:rPr lang="en-US" u="sng" dirty="0" smtClean="0"/>
              <a:t>Educational Achievement:</a:t>
            </a:r>
            <a:r>
              <a:rPr lang="en-US" dirty="0" smtClean="0"/>
              <a:t> </a:t>
            </a:r>
            <a:r>
              <a:rPr lang="en-US" dirty="0" smtClean="0">
                <a:solidFill>
                  <a:schemeClr val="accent2"/>
                </a:solidFill>
              </a:rPr>
              <a:t>While young students (K-5</a:t>
            </a:r>
            <a:r>
              <a:rPr lang="en-US" baseline="30000" dirty="0" smtClean="0">
                <a:solidFill>
                  <a:schemeClr val="accent2"/>
                </a:solidFill>
              </a:rPr>
              <a:t>th</a:t>
            </a:r>
            <a:r>
              <a:rPr lang="en-US" dirty="0" smtClean="0">
                <a:solidFill>
                  <a:schemeClr val="accent2"/>
                </a:solidFill>
              </a:rPr>
              <a:t> grade) did well 2006-2009, and high school dropout was low, reading and math achievement was very low among 8</a:t>
            </a:r>
            <a:r>
              <a:rPr lang="en-US" baseline="30000" dirty="0" smtClean="0">
                <a:solidFill>
                  <a:schemeClr val="accent2"/>
                </a:solidFill>
              </a:rPr>
              <a:t>th</a:t>
            </a:r>
            <a:r>
              <a:rPr lang="en-US" dirty="0" smtClean="0">
                <a:solidFill>
                  <a:schemeClr val="accent2"/>
                </a:solidFill>
              </a:rPr>
              <a:t> and 10</a:t>
            </a:r>
            <a:r>
              <a:rPr lang="en-US" baseline="30000" dirty="0" smtClean="0">
                <a:solidFill>
                  <a:schemeClr val="accent2"/>
                </a:solidFill>
              </a:rPr>
              <a:t>th</a:t>
            </a:r>
            <a:r>
              <a:rPr lang="en-US" dirty="0" smtClean="0">
                <a:solidFill>
                  <a:schemeClr val="accent2"/>
                </a:solidFill>
              </a:rPr>
              <a:t> graders. </a:t>
            </a:r>
            <a:endParaRPr lang="en-US" dirty="0">
              <a:solidFill>
                <a:schemeClr val="accent2"/>
              </a:solidFill>
            </a:endParaRPr>
          </a:p>
        </p:txBody>
      </p:sp>
      <p:pic>
        <p:nvPicPr>
          <p:cNvPr id="43010" name="Picture 2"/>
          <p:cNvPicPr>
            <a:picLocks noChangeAspect="1" noChangeArrowheads="1"/>
          </p:cNvPicPr>
          <p:nvPr/>
        </p:nvPicPr>
        <p:blipFill>
          <a:blip r:embed="rId3" cstate="print"/>
          <a:srcRect/>
          <a:stretch>
            <a:fillRect/>
          </a:stretch>
        </p:blipFill>
        <p:spPr bwMode="auto">
          <a:xfrm>
            <a:off x="2286000" y="1676400"/>
            <a:ext cx="4144477" cy="310896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sp>
        <p:nvSpPr>
          <p:cNvPr id="6" name="Title 3"/>
          <p:cNvSpPr>
            <a:spLocks noGrp="1"/>
          </p:cNvSpPr>
          <p:nvPr>
            <p:ph type="title"/>
          </p:nvPr>
        </p:nvSpPr>
        <p:spPr/>
        <p:txBody>
          <a:bodyPr/>
          <a:lstStyle/>
          <a:p>
            <a:pPr algn="l"/>
            <a:r>
              <a:rPr lang="en-US" dirty="0" smtClean="0"/>
              <a:t>Youth &amp; Education: </a:t>
            </a:r>
            <a:r>
              <a:rPr lang="en-US" i="1" dirty="0" smtClean="0">
                <a:solidFill>
                  <a:schemeClr val="tx1"/>
                </a:solidFill>
              </a:rPr>
              <a:t>Goal 5.4</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Youth &amp; Education</a:t>
            </a:r>
            <a:endParaRPr lang="en-US" dirty="0"/>
          </a:p>
        </p:txBody>
      </p:sp>
      <p:sp>
        <p:nvSpPr>
          <p:cNvPr id="6" name="Text Placeholder 4"/>
          <p:cNvSpPr>
            <a:spLocks noGrp="1"/>
          </p:cNvSpPr>
          <p:nvPr>
            <p:ph type="body" idx="1"/>
          </p:nvPr>
        </p:nvSpPr>
        <p:spPr>
          <a:xfrm>
            <a:off x="1368426" y="2743200"/>
            <a:ext cx="6480174" cy="2590800"/>
          </a:xfrm>
        </p:spPr>
        <p:txBody>
          <a:bodyPr>
            <a:normAutofit/>
          </a:bodyPr>
          <a:lstStyle/>
          <a:p>
            <a:pPr marL="274320" lvl="0" indent="-274320" algn="l">
              <a:buClr>
                <a:srgbClr val="D34817"/>
              </a:buClr>
            </a:pPr>
            <a:r>
              <a:rPr lang="en-US" sz="3000" b="0" i="1" cap="none" spc="0" dirty="0" smtClean="0">
                <a:solidFill>
                  <a:schemeClr val="tx1"/>
                </a:solidFill>
              </a:rPr>
              <a:t>Additional Goals</a:t>
            </a:r>
          </a:p>
          <a:p>
            <a:pPr marL="274320" indent="-274320" algn="l">
              <a:buClr>
                <a:srgbClr val="D34817"/>
              </a:buClr>
            </a:pPr>
            <a:r>
              <a:rPr lang="en-US" sz="100" b="0" i="1" cap="none" spc="0" dirty="0" smtClean="0">
                <a:solidFill>
                  <a:prstClr val="black"/>
                </a:solidFill>
              </a:rPr>
              <a:t>	</a:t>
            </a:r>
            <a:r>
              <a:rPr lang="en-US" sz="2600" b="0" cap="none" spc="0" dirty="0" smtClean="0">
                <a:solidFill>
                  <a:srgbClr val="696464"/>
                </a:solidFill>
              </a:rPr>
              <a:t>Tillamook County youth will avoid self-destructive behavior.</a:t>
            </a:r>
            <a:endParaRPr lang="en-US" sz="2600" b="0" cap="none" spc="0" dirty="0" smtClean="0">
              <a:solidFill>
                <a:prstClr val="black"/>
              </a:solidFill>
            </a:endParaRPr>
          </a:p>
          <a:p>
            <a:endParaRPr lang="en-US" dirty="0"/>
          </a:p>
        </p:txBody>
      </p:sp>
      <p:sp>
        <p:nvSpPr>
          <p:cNvPr id="5" name="TextBox 4"/>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301752" y="4949952"/>
            <a:ext cx="8503920" cy="1450848"/>
          </a:xfrm>
        </p:spPr>
        <p:txBody>
          <a:bodyPr>
            <a:normAutofit fontScale="70000" lnSpcReduction="20000"/>
          </a:bodyPr>
          <a:lstStyle/>
          <a:p>
            <a:pPr marL="514350" indent="-514350">
              <a:buFont typeface="+mj-lt"/>
              <a:buAutoNum type="arabicPeriod" startAt="38"/>
            </a:pPr>
            <a:r>
              <a:rPr lang="en-US" u="sng" dirty="0" smtClean="0"/>
              <a:t>Teen Pregnancy:</a:t>
            </a:r>
            <a:r>
              <a:rPr lang="en-US" dirty="0" smtClean="0"/>
              <a:t> </a:t>
            </a:r>
            <a:r>
              <a:rPr lang="en-US" dirty="0" smtClean="0">
                <a:solidFill>
                  <a:schemeClr val="accent2"/>
                </a:solidFill>
              </a:rPr>
              <a:t>In 2007, 40.5 teens per 1,000 age 15-19 were pregnant. Though not significantly different from state rate, residents would like to see a decrease in the future.</a:t>
            </a:r>
          </a:p>
          <a:p>
            <a:pPr marL="514350" indent="-514350">
              <a:buFont typeface="+mj-lt"/>
              <a:buAutoNum type="arabicPeriod" startAt="38"/>
            </a:pPr>
            <a:r>
              <a:rPr lang="en-US" u="sng" dirty="0" smtClean="0"/>
              <a:t>Teen Substance Abuse:</a:t>
            </a:r>
            <a:r>
              <a:rPr lang="en-US" dirty="0" smtClean="0"/>
              <a:t> </a:t>
            </a:r>
            <a:r>
              <a:rPr lang="en-US" dirty="0" smtClean="0">
                <a:solidFill>
                  <a:schemeClr val="accent2"/>
                </a:solidFill>
              </a:rPr>
              <a:t>In the 2005-2006 school year, significant proportions of 8</a:t>
            </a:r>
            <a:r>
              <a:rPr lang="en-US" baseline="30000" dirty="0" smtClean="0">
                <a:solidFill>
                  <a:schemeClr val="accent2"/>
                </a:solidFill>
              </a:rPr>
              <a:t>th</a:t>
            </a:r>
            <a:r>
              <a:rPr lang="en-US" dirty="0" smtClean="0">
                <a:solidFill>
                  <a:schemeClr val="accent2"/>
                </a:solidFill>
              </a:rPr>
              <a:t> and 11</a:t>
            </a:r>
            <a:r>
              <a:rPr lang="en-US" baseline="30000" dirty="0" smtClean="0">
                <a:solidFill>
                  <a:schemeClr val="accent2"/>
                </a:solidFill>
              </a:rPr>
              <a:t>th</a:t>
            </a:r>
            <a:r>
              <a:rPr lang="en-US" dirty="0" smtClean="0">
                <a:solidFill>
                  <a:schemeClr val="accent2"/>
                </a:solidFill>
              </a:rPr>
              <a:t> graders reported using drugs or alcohol. </a:t>
            </a:r>
            <a:endParaRPr lang="en-US" dirty="0">
              <a:solidFill>
                <a:schemeClr val="accent2"/>
              </a:solidFill>
            </a:endParaRPr>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sp>
        <p:nvSpPr>
          <p:cNvPr id="8" name="Title 3"/>
          <p:cNvSpPr>
            <a:spLocks noGrp="1"/>
          </p:cNvSpPr>
          <p:nvPr>
            <p:ph type="title"/>
          </p:nvPr>
        </p:nvSpPr>
        <p:spPr/>
        <p:txBody>
          <a:bodyPr/>
          <a:lstStyle/>
          <a:p>
            <a:pPr algn="l"/>
            <a:r>
              <a:rPr lang="en-US" dirty="0" smtClean="0"/>
              <a:t>Youth &amp; Education: </a:t>
            </a:r>
            <a:r>
              <a:rPr lang="en-US" i="1" dirty="0" smtClean="0">
                <a:solidFill>
                  <a:schemeClr val="tx1"/>
                </a:solidFill>
              </a:rPr>
              <a:t>Goal 5.5</a:t>
            </a:r>
            <a:endParaRPr lang="en-US" dirty="0"/>
          </a:p>
        </p:txBody>
      </p:sp>
      <p:graphicFrame>
        <p:nvGraphicFramePr>
          <p:cNvPr id="9" name="Chart 8"/>
          <p:cNvGraphicFramePr/>
          <p:nvPr/>
        </p:nvGraphicFramePr>
        <p:xfrm>
          <a:off x="1143000" y="990600"/>
          <a:ext cx="6858000" cy="3810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Health &amp; Human Services</a:t>
            </a:r>
            <a:endParaRPr lang="en-US" dirty="0"/>
          </a:p>
        </p:txBody>
      </p:sp>
      <p:sp>
        <p:nvSpPr>
          <p:cNvPr id="6" name="Text Placeholder 4"/>
          <p:cNvSpPr>
            <a:spLocks noGrp="1"/>
          </p:cNvSpPr>
          <p:nvPr>
            <p:ph type="body" idx="1"/>
          </p:nvPr>
        </p:nvSpPr>
        <p:spPr>
          <a:xfrm>
            <a:off x="1368426" y="2743200"/>
            <a:ext cx="6480174" cy="2590800"/>
          </a:xfrm>
        </p:spPr>
        <p:txBody>
          <a:bodyPr>
            <a:normAutofit/>
          </a:bodyPr>
          <a:lstStyle/>
          <a:p>
            <a:pPr marL="274320" lvl="0" indent="-274320" algn="l">
              <a:buClr>
                <a:srgbClr val="D34817"/>
              </a:buClr>
            </a:pPr>
            <a:r>
              <a:rPr lang="en-US" sz="3000" b="0" i="1" cap="none" spc="0" dirty="0" smtClean="0">
                <a:solidFill>
                  <a:schemeClr val="tx1"/>
                </a:solidFill>
              </a:rPr>
              <a:t>Goal 6.1 </a:t>
            </a:r>
          </a:p>
          <a:p>
            <a:pPr marL="274320" indent="-274320" algn="l">
              <a:buClr>
                <a:srgbClr val="D34817"/>
              </a:buClr>
            </a:pPr>
            <a:r>
              <a:rPr lang="en-US" sz="100" b="0" i="1" cap="none" spc="0" dirty="0" smtClean="0">
                <a:solidFill>
                  <a:prstClr val="black"/>
                </a:solidFill>
              </a:rPr>
              <a:t>	</a:t>
            </a:r>
            <a:r>
              <a:rPr lang="en-US" sz="2600" b="0" cap="none" spc="0" dirty="0" smtClean="0">
                <a:solidFill>
                  <a:srgbClr val="696464"/>
                </a:solidFill>
              </a:rPr>
              <a:t>All Tillamook County residents will have access to affordable healthcare.</a:t>
            </a:r>
            <a:endParaRPr lang="en-US" sz="2600" b="0" cap="none" spc="0" dirty="0" smtClean="0">
              <a:solidFill>
                <a:prstClr val="black"/>
              </a:solidFill>
            </a:endParaRPr>
          </a:p>
          <a:p>
            <a:endParaRPr lang="en-US" dirty="0"/>
          </a:p>
        </p:txBody>
      </p:sp>
      <p:sp>
        <p:nvSpPr>
          <p:cNvPr id="5" name="TextBox 4"/>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sz="half" idx="2"/>
          </p:nvPr>
        </p:nvGraphicFramePr>
        <p:xfrm>
          <a:off x="381000" y="1600200"/>
          <a:ext cx="4038600" cy="468153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5"/>
          <p:cNvSpPr txBox="1">
            <a:spLocks/>
          </p:cNvSpPr>
          <p:nvPr/>
        </p:nvSpPr>
        <p:spPr>
          <a:xfrm>
            <a:off x="4876800" y="2438400"/>
            <a:ext cx="4038600" cy="3200400"/>
          </a:xfrm>
          <a:prstGeom prst="rect">
            <a:avLst/>
          </a:prstGeom>
        </p:spPr>
        <p:txBody>
          <a:bodyPr vert="horz">
            <a:normAutofit fontScale="92500"/>
          </a:bodyPr>
          <a:lstStyle/>
          <a:p>
            <a:pPr marL="514350" marR="0" lvl="0" indent="-514350" algn="l" defTabSz="914400" rtl="0" eaLnBrk="1" fontAlgn="auto" latinLnBrk="0" hangingPunct="1">
              <a:lnSpc>
                <a:spcPct val="100000"/>
              </a:lnSpc>
              <a:spcBef>
                <a:spcPct val="20000"/>
              </a:spcBef>
              <a:spcAft>
                <a:spcPts val="0"/>
              </a:spcAft>
              <a:buClr>
                <a:schemeClr val="accent1"/>
              </a:buClr>
              <a:buSzPct val="85000"/>
              <a:buFont typeface="+mj-lt"/>
              <a:buAutoNum type="arabicPeriod" startAt="41"/>
              <a:tabLst/>
              <a:defRPr/>
            </a:pPr>
            <a:r>
              <a:rPr kumimoji="0" lang="en-US" sz="2700" b="0" i="0" u="sng" strike="noStrike" kern="1200" cap="none" spc="0" normalizeH="0" baseline="0" noProof="0" dirty="0" smtClean="0">
                <a:ln>
                  <a:noFill/>
                </a:ln>
                <a:solidFill>
                  <a:schemeClr val="tx1"/>
                </a:solidFill>
                <a:effectLst/>
                <a:uLnTx/>
                <a:uFillTx/>
                <a:latin typeface="+mn-lt"/>
                <a:ea typeface="+mn-ea"/>
                <a:cs typeface="+mn-cs"/>
              </a:rPr>
              <a:t>Delay</a:t>
            </a:r>
            <a:r>
              <a:rPr kumimoji="0" lang="en-US" sz="2700" b="0" i="0" u="sng" strike="noStrike" kern="1200" cap="none" spc="0" normalizeH="0" noProof="0" dirty="0" smtClean="0">
                <a:ln>
                  <a:noFill/>
                </a:ln>
                <a:solidFill>
                  <a:schemeClr val="tx1"/>
                </a:solidFill>
                <a:effectLst/>
                <a:uLnTx/>
                <a:uFillTx/>
                <a:latin typeface="+mn-lt"/>
                <a:ea typeface="+mn-ea"/>
                <a:cs typeface="+mn-cs"/>
              </a:rPr>
              <a:t> of Health Care: </a:t>
            </a:r>
            <a:r>
              <a:rPr kumimoji="0" lang="en-US" sz="2700" b="0" i="0" u="none" strike="noStrike" kern="1200" cap="none" spc="0" normalizeH="0" noProof="0" dirty="0" smtClean="0">
                <a:ln>
                  <a:noFill/>
                </a:ln>
                <a:solidFill>
                  <a:schemeClr val="accent2"/>
                </a:solidFill>
                <a:effectLst/>
                <a:uLnTx/>
                <a:uFillTx/>
                <a:latin typeface="+mn-lt"/>
                <a:ea typeface="+mn-ea"/>
                <a:cs typeface="+mn-cs"/>
              </a:rPr>
              <a:t>Nearly half of Tillamook County permanent residents delayed seeing a health care provider because of cost, quality, or availability</a:t>
            </a:r>
            <a:r>
              <a:rPr lang="en-US" sz="2700" dirty="0" smtClean="0">
                <a:solidFill>
                  <a:schemeClr val="accent2"/>
                </a:solidFill>
              </a:rPr>
              <a:t>.</a:t>
            </a:r>
            <a:endParaRPr kumimoji="0" lang="en-US" sz="2700" b="0" i="0" u="none" strike="noStrike" kern="1200" cap="none" spc="0" normalizeH="0" baseline="0" noProof="0" dirty="0" smtClean="0">
              <a:ln>
                <a:noFill/>
              </a:ln>
              <a:solidFill>
                <a:schemeClr val="accent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3"/>
          <p:cNvSpPr>
            <a:spLocks noGrp="1"/>
          </p:cNvSpPr>
          <p:nvPr>
            <p:ph type="title"/>
          </p:nvPr>
        </p:nvSpPr>
        <p:spPr/>
        <p:txBody>
          <a:bodyPr/>
          <a:lstStyle/>
          <a:p>
            <a:pPr algn="l"/>
            <a:r>
              <a:rPr lang="en-US" dirty="0" smtClean="0"/>
              <a:t>Health &amp; Human Services: </a:t>
            </a:r>
            <a:r>
              <a:rPr lang="en-US" i="1" dirty="0" smtClean="0">
                <a:solidFill>
                  <a:schemeClr val="tx1"/>
                </a:solidFill>
              </a:rPr>
              <a:t>Goal 6.1</a:t>
            </a:r>
            <a:endParaRPr lang="en-US" dirty="0"/>
          </a:p>
        </p:txBody>
      </p:sp>
      <p:sp>
        <p:nvSpPr>
          <p:cNvPr id="13" name="TextBox 12"/>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6066"/>
            <a:ext cx="8534400" cy="758952"/>
          </a:xfrm>
        </p:spPr>
        <p:txBody>
          <a:bodyPr>
            <a:normAutofit fontScale="90000"/>
          </a:bodyPr>
          <a:lstStyle/>
          <a:p>
            <a:r>
              <a:rPr lang="en-US" dirty="0" smtClean="0"/>
              <a:t>2009 Community Vitality </a:t>
            </a:r>
            <a:br>
              <a:rPr lang="en-US" dirty="0" smtClean="0"/>
            </a:br>
            <a:r>
              <a:rPr lang="en-US" dirty="0" smtClean="0"/>
              <a:t>Assessment Findings</a:t>
            </a:r>
            <a:endParaRPr lang="en-US" dirty="0"/>
          </a:p>
        </p:txBody>
      </p:sp>
      <p:graphicFrame>
        <p:nvGraphicFramePr>
          <p:cNvPr id="7" name="Content Placeholder 6"/>
          <p:cNvGraphicFramePr>
            <a:graphicFrameLocks noGrp="1"/>
          </p:cNvGraphicFramePr>
          <p:nvPr>
            <p:ph sz="quarter" idx="1"/>
          </p:nvPr>
        </p:nvGraphicFramePr>
        <p:xfrm>
          <a:off x="304800" y="1905000"/>
          <a:ext cx="8504238" cy="1901824"/>
        </p:xfrm>
        <a:graphic>
          <a:graphicData uri="http://schemas.openxmlformats.org/drawingml/2006/table">
            <a:tbl>
              <a:tblPr firstRow="1" bandRow="1">
                <a:tableStyleId>{69C7853C-536D-4A76-A0AE-DD22124D55A5}</a:tableStyleId>
              </a:tblPr>
              <a:tblGrid>
                <a:gridCol w="4252119"/>
                <a:gridCol w="4252119"/>
              </a:tblGrid>
              <a:tr h="475456">
                <a:tc>
                  <a:txBody>
                    <a:bodyPr/>
                    <a:lstStyle/>
                    <a:p>
                      <a:pPr algn="l"/>
                      <a:r>
                        <a:rPr lang="en-US" sz="2200" dirty="0" smtClean="0"/>
                        <a:t>Areas</a:t>
                      </a:r>
                      <a:r>
                        <a:rPr lang="en-US" sz="2200" baseline="0" dirty="0" smtClean="0"/>
                        <a:t> of Strength</a:t>
                      </a:r>
                      <a:endParaRPr lang="en-US" sz="2200" dirty="0"/>
                    </a:p>
                  </a:txBody>
                  <a:tcPr/>
                </a:tc>
                <a:tc>
                  <a:txBody>
                    <a:bodyPr/>
                    <a:lstStyle/>
                    <a:p>
                      <a:pPr algn="l"/>
                      <a:r>
                        <a:rPr lang="en-US" sz="2200" dirty="0" smtClean="0"/>
                        <a:t>Areas of Weakness</a:t>
                      </a:r>
                      <a:endParaRPr lang="en-US" sz="2200" dirty="0"/>
                    </a:p>
                  </a:txBody>
                  <a:tcPr/>
                </a:tc>
              </a:tr>
              <a:tr h="475456">
                <a:tc>
                  <a:txBody>
                    <a:bodyPr/>
                    <a:lstStyle/>
                    <a:p>
                      <a:pPr>
                        <a:buFont typeface="Wingdings" pitchFamily="2" charset="2"/>
                        <a:buChar char="Ø"/>
                      </a:pPr>
                      <a:r>
                        <a:rPr lang="en-US" sz="2200" dirty="0" smtClean="0"/>
                        <a:t> Growth</a:t>
                      </a:r>
                      <a:r>
                        <a:rPr lang="en-US" sz="2200" baseline="0" dirty="0" smtClean="0"/>
                        <a:t> &amp; Development</a:t>
                      </a:r>
                      <a:endParaRPr lang="en-US" sz="2200" dirty="0"/>
                    </a:p>
                  </a:txBody>
                  <a:tcPr/>
                </a:tc>
                <a:tc>
                  <a:txBody>
                    <a:bodyPr/>
                    <a:lstStyle/>
                    <a:p>
                      <a:pPr>
                        <a:buFont typeface="Wingdings" pitchFamily="2" charset="2"/>
                        <a:buChar char="Ø"/>
                      </a:pPr>
                      <a:r>
                        <a:rPr lang="en-US" sz="2200" dirty="0" smtClean="0"/>
                        <a:t> Economy</a:t>
                      </a:r>
                      <a:endParaRPr lang="en-US" sz="2200" dirty="0"/>
                    </a:p>
                  </a:txBody>
                  <a:tcPr/>
                </a:tc>
              </a:tr>
              <a:tr h="475456">
                <a:tc>
                  <a:txBody>
                    <a:bodyPr/>
                    <a:lstStyle/>
                    <a:p>
                      <a:pPr>
                        <a:buFont typeface="Wingdings" pitchFamily="2" charset="2"/>
                        <a:buChar char="Ø"/>
                      </a:pPr>
                      <a:r>
                        <a:rPr lang="en-US" sz="2200" dirty="0" smtClean="0"/>
                        <a:t> Natural</a:t>
                      </a:r>
                      <a:r>
                        <a:rPr lang="en-US" sz="2200" baseline="0" dirty="0" smtClean="0"/>
                        <a:t> Environment </a:t>
                      </a:r>
                      <a:endParaRPr lang="en-US" sz="2200" dirty="0"/>
                    </a:p>
                  </a:txBody>
                  <a:tcPr/>
                </a:tc>
                <a:tc>
                  <a:txBody>
                    <a:bodyPr/>
                    <a:lstStyle/>
                    <a:p>
                      <a:pPr>
                        <a:buFont typeface="Wingdings" pitchFamily="2" charset="2"/>
                        <a:buChar char="Ø"/>
                      </a:pPr>
                      <a:r>
                        <a:rPr lang="en-US" sz="2200" dirty="0" smtClean="0"/>
                        <a:t> Youth &amp; Education</a:t>
                      </a:r>
                      <a:endParaRPr lang="en-US" sz="2200" dirty="0"/>
                    </a:p>
                  </a:txBody>
                  <a:tcPr/>
                </a:tc>
              </a:tr>
              <a:tr h="475456">
                <a:tc>
                  <a:txBody>
                    <a:bodyPr/>
                    <a:lstStyle/>
                    <a:p>
                      <a:pPr>
                        <a:buFont typeface="Wingdings" pitchFamily="2" charset="2"/>
                        <a:buChar char="Ø"/>
                      </a:pPr>
                      <a:r>
                        <a:rPr lang="en-US" sz="2200" dirty="0" smtClean="0"/>
                        <a:t> Society &amp; Culture</a:t>
                      </a:r>
                      <a:endParaRPr lang="en-US" sz="2200" dirty="0"/>
                    </a:p>
                  </a:txBody>
                  <a:tcPr/>
                </a:tc>
                <a:tc>
                  <a:txBody>
                    <a:bodyPr/>
                    <a:lstStyle/>
                    <a:p>
                      <a:pPr>
                        <a:buFont typeface="Wingdings" pitchFamily="2" charset="2"/>
                        <a:buChar char="Ø"/>
                      </a:pPr>
                      <a:r>
                        <a:rPr lang="en-US" sz="2200" dirty="0" smtClean="0"/>
                        <a:t> Health &amp; Human Services</a:t>
                      </a:r>
                      <a:endParaRPr lang="en-US" sz="2200" dirty="0"/>
                    </a:p>
                  </a:txBody>
                  <a:tcPr/>
                </a:tc>
              </a:tr>
            </a:tbl>
          </a:graphicData>
        </a:graphic>
      </p:graphicFrame>
      <p:sp>
        <p:nvSpPr>
          <p:cNvPr id="5" name="TextBox 4"/>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sp>
        <p:nvSpPr>
          <p:cNvPr id="9" name="TextBox 8"/>
          <p:cNvSpPr txBox="1"/>
          <p:nvPr/>
        </p:nvSpPr>
        <p:spPr>
          <a:xfrm>
            <a:off x="1828800" y="4267200"/>
            <a:ext cx="5486400" cy="1015663"/>
          </a:xfrm>
          <a:prstGeom prst="rect">
            <a:avLst/>
          </a:prstGeom>
          <a:noFill/>
        </p:spPr>
        <p:txBody>
          <a:bodyPr wrap="square" rtlCol="0">
            <a:spAutoFit/>
          </a:bodyPr>
          <a:lstStyle/>
          <a:p>
            <a:pPr algn="ctr"/>
            <a:r>
              <a:rPr lang="en-US" sz="2000" dirty="0" smtClean="0"/>
              <a:t>According to the 2009 assessment, Tillamook County is roughly 50% vital, as three areas out of six did not meet target outcome levels. </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92500" lnSpcReduction="10000"/>
          </a:bodyPr>
          <a:lstStyle/>
          <a:p>
            <a:r>
              <a:rPr lang="en-US" dirty="0" smtClean="0"/>
              <a:t>Indicator Report Summary</a:t>
            </a:r>
          </a:p>
          <a:p>
            <a:endParaRPr lang="en-US" dirty="0" smtClean="0"/>
          </a:p>
          <a:p>
            <a:r>
              <a:rPr lang="en-US" dirty="0" smtClean="0"/>
              <a:t>Full Indicator Report</a:t>
            </a:r>
          </a:p>
          <a:p>
            <a:endParaRPr lang="en-US" dirty="0" smtClean="0"/>
          </a:p>
          <a:p>
            <a:r>
              <a:rPr lang="en-US" dirty="0" smtClean="0"/>
              <a:t>Tillamook County Futures Council website:</a:t>
            </a:r>
          </a:p>
          <a:p>
            <a:pPr>
              <a:buNone/>
            </a:pPr>
            <a:r>
              <a:rPr lang="en-US" dirty="0" smtClean="0"/>
              <a:t>			www.tillamookfutures.org</a:t>
            </a:r>
          </a:p>
          <a:p>
            <a:pPr>
              <a:buNone/>
            </a:pPr>
            <a:endParaRPr lang="en-US" dirty="0" smtClean="0"/>
          </a:p>
          <a:p>
            <a:r>
              <a:rPr lang="en-US" dirty="0" smtClean="0"/>
              <a:t>Oregon Rural Communities Explorer:</a:t>
            </a:r>
          </a:p>
          <a:p>
            <a:pPr algn="ctr">
              <a:buNone/>
            </a:pPr>
            <a:r>
              <a:rPr lang="en-US" dirty="0" smtClean="0"/>
              <a:t>www.oregonexplorer.info/rural</a:t>
            </a:r>
          </a:p>
          <a:p>
            <a:pPr>
              <a:buNone/>
            </a:pPr>
            <a:endParaRPr lang="en-US" dirty="0" smtClean="0"/>
          </a:p>
          <a:p>
            <a:pPr algn="ctr">
              <a:buNone/>
            </a:pPr>
            <a:r>
              <a:rPr lang="en-US" sz="3800" i="1" dirty="0" smtClean="0"/>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Vital Tillamook Indicator Project Survey</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77500" lnSpcReduction="20000"/>
          </a:bodyPr>
          <a:lstStyle/>
          <a:p>
            <a:pPr>
              <a:buNone/>
            </a:pPr>
            <a:r>
              <a:rPr lang="en-US" sz="3200" u="sng" dirty="0" smtClean="0"/>
              <a:t>Mail Survey Methodology:</a:t>
            </a:r>
            <a:r>
              <a:rPr lang="en-US" sz="3200" dirty="0" smtClean="0"/>
              <a:t> </a:t>
            </a:r>
          </a:p>
          <a:p>
            <a:r>
              <a:rPr lang="en-US" sz="2800" dirty="0" smtClean="0"/>
              <a:t>Conducted July-August, 2009</a:t>
            </a:r>
          </a:p>
          <a:p>
            <a:r>
              <a:rPr lang="en-US" sz="2800" dirty="0" smtClean="0"/>
              <a:t>Response rate: 46%</a:t>
            </a:r>
          </a:p>
          <a:p>
            <a:r>
              <a:rPr lang="en-US" sz="2800" dirty="0" smtClean="0"/>
              <a:t>Received completed questionnaires from 696 randomly selected Tillamook County adult (18+) residents and property owners</a:t>
            </a:r>
          </a:p>
          <a:p>
            <a:r>
              <a:rPr lang="en-US" sz="2800" dirty="0" smtClean="0"/>
              <a:t>Quotas established for age, area, and resident status to ensure a representative sample and to focus resources on permanent residents</a:t>
            </a:r>
          </a:p>
          <a:p>
            <a:r>
              <a:rPr lang="en-US" sz="2800" dirty="0" smtClean="0"/>
              <a:t>Margins of error: </a:t>
            </a:r>
          </a:p>
          <a:p>
            <a:pPr lvl="1"/>
            <a:r>
              <a:rPr lang="en-US" sz="2500" dirty="0" smtClean="0"/>
              <a:t>±3.7% for permanent and seasonal resident estimates </a:t>
            </a:r>
          </a:p>
          <a:p>
            <a:pPr lvl="1"/>
            <a:r>
              <a:rPr lang="en-US" sz="2500" dirty="0" smtClean="0"/>
              <a:t>± 4.2% for permanent resident estimates</a:t>
            </a:r>
          </a:p>
          <a:p>
            <a:pPr lvl="1"/>
            <a:r>
              <a:rPr lang="en-US" sz="2500" dirty="0" smtClean="0"/>
              <a:t>± 7.1% for seasonal resident estimates</a:t>
            </a:r>
          </a:p>
          <a:p>
            <a:r>
              <a:rPr lang="en-US" sz="2800" dirty="0" smtClean="0"/>
              <a:t>All published estimates have been weighted to represent the Tillamook County population of adult residents and property owners</a:t>
            </a:r>
            <a:endParaRPr lang="en-US" sz="2800" dirty="0"/>
          </a:p>
        </p:txBody>
      </p:sp>
      <p:sp>
        <p:nvSpPr>
          <p:cNvPr id="4" name="TextBox 3"/>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6066"/>
            <a:ext cx="8534400" cy="758952"/>
          </a:xfrm>
        </p:spPr>
        <p:txBody>
          <a:bodyPr>
            <a:normAutofit fontScale="90000"/>
          </a:bodyPr>
          <a:lstStyle/>
          <a:p>
            <a:r>
              <a:rPr lang="en-US" dirty="0" smtClean="0"/>
              <a:t>2009 Community Vitality </a:t>
            </a:r>
            <a:br>
              <a:rPr lang="en-US" dirty="0" smtClean="0"/>
            </a:br>
            <a:r>
              <a:rPr lang="en-US" dirty="0" smtClean="0"/>
              <a:t>Assessment Findings</a:t>
            </a:r>
            <a:endParaRPr lang="en-US" dirty="0"/>
          </a:p>
        </p:txBody>
      </p:sp>
      <p:graphicFrame>
        <p:nvGraphicFramePr>
          <p:cNvPr id="7" name="Content Placeholder 6"/>
          <p:cNvGraphicFramePr>
            <a:graphicFrameLocks noGrp="1"/>
          </p:cNvGraphicFramePr>
          <p:nvPr>
            <p:ph sz="quarter" idx="1"/>
          </p:nvPr>
        </p:nvGraphicFramePr>
        <p:xfrm>
          <a:off x="304800" y="1905000"/>
          <a:ext cx="8504238" cy="1901824"/>
        </p:xfrm>
        <a:graphic>
          <a:graphicData uri="http://schemas.openxmlformats.org/drawingml/2006/table">
            <a:tbl>
              <a:tblPr firstRow="1" bandRow="1">
                <a:tableStyleId>{69C7853C-536D-4A76-A0AE-DD22124D55A5}</a:tableStyleId>
              </a:tblPr>
              <a:tblGrid>
                <a:gridCol w="4252119"/>
                <a:gridCol w="4252119"/>
              </a:tblGrid>
              <a:tr h="475456">
                <a:tc>
                  <a:txBody>
                    <a:bodyPr/>
                    <a:lstStyle/>
                    <a:p>
                      <a:pPr algn="l"/>
                      <a:r>
                        <a:rPr lang="en-US" sz="2200" dirty="0" smtClean="0"/>
                        <a:t>Areas</a:t>
                      </a:r>
                      <a:r>
                        <a:rPr lang="en-US" sz="2200" baseline="0" dirty="0" smtClean="0"/>
                        <a:t> of Strength</a:t>
                      </a:r>
                      <a:endParaRPr lang="en-US" sz="2200" dirty="0"/>
                    </a:p>
                  </a:txBody>
                  <a:tcPr/>
                </a:tc>
                <a:tc>
                  <a:txBody>
                    <a:bodyPr/>
                    <a:lstStyle/>
                    <a:p>
                      <a:pPr algn="l"/>
                      <a:r>
                        <a:rPr lang="en-US" sz="2200" dirty="0" smtClean="0"/>
                        <a:t>Areas of Weakness</a:t>
                      </a:r>
                      <a:endParaRPr lang="en-US" sz="2200" dirty="0"/>
                    </a:p>
                  </a:txBody>
                  <a:tcPr/>
                </a:tc>
              </a:tr>
              <a:tr h="475456">
                <a:tc>
                  <a:txBody>
                    <a:bodyPr/>
                    <a:lstStyle/>
                    <a:p>
                      <a:pPr>
                        <a:buFont typeface="Wingdings" pitchFamily="2" charset="2"/>
                        <a:buChar char="Ø"/>
                      </a:pPr>
                      <a:r>
                        <a:rPr lang="en-US" sz="2200" dirty="0" smtClean="0"/>
                        <a:t> Growth</a:t>
                      </a:r>
                      <a:r>
                        <a:rPr lang="en-US" sz="2200" baseline="0" dirty="0" smtClean="0"/>
                        <a:t> &amp; Development</a:t>
                      </a:r>
                      <a:endParaRPr lang="en-US" sz="2200" dirty="0"/>
                    </a:p>
                  </a:txBody>
                  <a:tcPr/>
                </a:tc>
                <a:tc>
                  <a:txBody>
                    <a:bodyPr/>
                    <a:lstStyle/>
                    <a:p>
                      <a:pPr>
                        <a:buFont typeface="Wingdings" pitchFamily="2" charset="2"/>
                        <a:buChar char="Ø"/>
                      </a:pPr>
                      <a:r>
                        <a:rPr lang="en-US" sz="2200" dirty="0" smtClean="0"/>
                        <a:t> Economy</a:t>
                      </a:r>
                      <a:endParaRPr lang="en-US" sz="2200" dirty="0"/>
                    </a:p>
                  </a:txBody>
                  <a:tcPr/>
                </a:tc>
              </a:tr>
              <a:tr h="475456">
                <a:tc>
                  <a:txBody>
                    <a:bodyPr/>
                    <a:lstStyle/>
                    <a:p>
                      <a:pPr>
                        <a:buFont typeface="Wingdings" pitchFamily="2" charset="2"/>
                        <a:buChar char="Ø"/>
                      </a:pPr>
                      <a:r>
                        <a:rPr lang="en-US" sz="2200" dirty="0" smtClean="0"/>
                        <a:t> Natural</a:t>
                      </a:r>
                      <a:r>
                        <a:rPr lang="en-US" sz="2200" baseline="0" dirty="0" smtClean="0"/>
                        <a:t> Environment </a:t>
                      </a:r>
                      <a:endParaRPr lang="en-US" sz="2200" dirty="0"/>
                    </a:p>
                  </a:txBody>
                  <a:tcPr/>
                </a:tc>
                <a:tc>
                  <a:txBody>
                    <a:bodyPr/>
                    <a:lstStyle/>
                    <a:p>
                      <a:pPr>
                        <a:buFont typeface="Wingdings" pitchFamily="2" charset="2"/>
                        <a:buChar char="Ø"/>
                      </a:pPr>
                      <a:r>
                        <a:rPr lang="en-US" sz="2200" dirty="0" smtClean="0"/>
                        <a:t> Youth &amp; Education</a:t>
                      </a:r>
                      <a:endParaRPr lang="en-US" sz="2200" dirty="0"/>
                    </a:p>
                  </a:txBody>
                  <a:tcPr/>
                </a:tc>
              </a:tr>
              <a:tr h="475456">
                <a:tc>
                  <a:txBody>
                    <a:bodyPr/>
                    <a:lstStyle/>
                    <a:p>
                      <a:pPr>
                        <a:buFont typeface="Wingdings" pitchFamily="2" charset="2"/>
                        <a:buChar char="Ø"/>
                      </a:pPr>
                      <a:r>
                        <a:rPr lang="en-US" sz="2200" dirty="0" smtClean="0"/>
                        <a:t> Society &amp; Culture</a:t>
                      </a:r>
                      <a:endParaRPr lang="en-US" sz="2200" dirty="0"/>
                    </a:p>
                  </a:txBody>
                  <a:tcPr/>
                </a:tc>
                <a:tc>
                  <a:txBody>
                    <a:bodyPr/>
                    <a:lstStyle/>
                    <a:p>
                      <a:pPr>
                        <a:buFont typeface="Wingdings" pitchFamily="2" charset="2"/>
                        <a:buChar char="Ø"/>
                      </a:pPr>
                      <a:r>
                        <a:rPr lang="en-US" sz="2200" dirty="0" smtClean="0"/>
                        <a:t> Health &amp; Human Services</a:t>
                      </a:r>
                      <a:endParaRPr lang="en-US" sz="2200" dirty="0"/>
                    </a:p>
                  </a:txBody>
                  <a:tcPr/>
                </a:tc>
              </a:tr>
            </a:tbl>
          </a:graphicData>
        </a:graphic>
      </p:graphicFrame>
      <p:sp>
        <p:nvSpPr>
          <p:cNvPr id="5" name="TextBox 4"/>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sp>
        <p:nvSpPr>
          <p:cNvPr id="9" name="TextBox 8"/>
          <p:cNvSpPr txBox="1"/>
          <p:nvPr/>
        </p:nvSpPr>
        <p:spPr>
          <a:xfrm>
            <a:off x="1828800" y="4267200"/>
            <a:ext cx="5486400" cy="1015663"/>
          </a:xfrm>
          <a:prstGeom prst="rect">
            <a:avLst/>
          </a:prstGeom>
          <a:noFill/>
        </p:spPr>
        <p:txBody>
          <a:bodyPr wrap="square" rtlCol="0">
            <a:spAutoFit/>
          </a:bodyPr>
          <a:lstStyle/>
          <a:p>
            <a:pPr algn="ctr"/>
            <a:r>
              <a:rPr lang="en-US" sz="2000" dirty="0" smtClean="0"/>
              <a:t>According to the 2009 assessment, Tillamook County is roughly 50% vital, as three areas out of six did not meet target outcome levels. </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2362200"/>
          </a:xfrm>
        </p:spPr>
        <p:txBody>
          <a:bodyPr>
            <a:normAutofit fontScale="92500" lnSpcReduction="10000"/>
          </a:bodyPr>
          <a:lstStyle/>
          <a:p>
            <a:pPr marL="274320" lvl="0" indent="-274320" algn="l">
              <a:buClr>
                <a:srgbClr val="D34817"/>
              </a:buClr>
            </a:pPr>
            <a:r>
              <a:rPr lang="en-US" sz="3200" b="0" i="1" cap="none" spc="0" dirty="0" smtClean="0">
                <a:solidFill>
                  <a:prstClr val="black"/>
                </a:solidFill>
              </a:rPr>
              <a:t>Goal 1.2 </a:t>
            </a:r>
          </a:p>
          <a:p>
            <a:pPr marL="274320" indent="-274320" algn="l">
              <a:buClr>
                <a:srgbClr val="D34817"/>
              </a:buClr>
            </a:pPr>
            <a:r>
              <a:rPr lang="en-US" sz="2000" b="0" i="1" cap="none" spc="0" dirty="0" smtClean="0">
                <a:solidFill>
                  <a:prstClr val="black"/>
                </a:solidFill>
              </a:rPr>
              <a:t>	</a:t>
            </a:r>
            <a:r>
              <a:rPr lang="en-US" sz="2600" b="0" cap="none" spc="0" dirty="0" smtClean="0">
                <a:solidFill>
                  <a:srgbClr val="696464"/>
                </a:solidFill>
              </a:rPr>
              <a:t>Tillamook County will need adequate infrastructure for current conditions and future growth related to water, power, sewer, roads, streets, and storm water systems.</a:t>
            </a:r>
            <a:endParaRPr lang="en-US" sz="2600" b="0" cap="none" spc="0" dirty="0" smtClean="0">
              <a:solidFill>
                <a:prstClr val="black"/>
              </a:solidFill>
            </a:endParaRPr>
          </a:p>
          <a:p>
            <a:endParaRPr lang="en-US" dirty="0"/>
          </a:p>
        </p:txBody>
      </p:sp>
      <p:sp>
        <p:nvSpPr>
          <p:cNvPr id="4" name="Title 3"/>
          <p:cNvSpPr>
            <a:spLocks noGrp="1"/>
          </p:cNvSpPr>
          <p:nvPr>
            <p:ph type="title"/>
          </p:nvPr>
        </p:nvSpPr>
        <p:spPr/>
        <p:txBody>
          <a:bodyPr/>
          <a:lstStyle/>
          <a:p>
            <a:r>
              <a:rPr lang="en-US" dirty="0" smtClean="0"/>
              <a:t>Growth &amp; Development</a:t>
            </a:r>
            <a:endParaRPr lang="en-US" dirty="0"/>
          </a:p>
        </p:txBody>
      </p:sp>
      <p:sp>
        <p:nvSpPr>
          <p:cNvPr id="6" name="TextBox 5"/>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173666"/>
            <a:ext cx="8534400" cy="898950"/>
          </a:xfrm>
        </p:spPr>
        <p:txBody>
          <a:bodyPr>
            <a:normAutofit/>
          </a:bodyPr>
          <a:lstStyle/>
          <a:p>
            <a:pPr algn="l"/>
            <a:r>
              <a:rPr lang="en-US" dirty="0" smtClean="0">
                <a:solidFill>
                  <a:schemeClr val="bg2">
                    <a:lumMod val="50000"/>
                  </a:schemeClr>
                </a:solidFill>
              </a:rPr>
              <a:t>Growth &amp; Development: </a:t>
            </a:r>
            <a:r>
              <a:rPr lang="en-US" i="1" dirty="0" smtClean="0">
                <a:solidFill>
                  <a:schemeClr val="tx1"/>
                </a:solidFill>
              </a:rPr>
              <a:t>Goal 1.2</a:t>
            </a:r>
            <a:endParaRPr lang="en-US" i="1" dirty="0"/>
          </a:p>
        </p:txBody>
      </p:sp>
      <p:sp>
        <p:nvSpPr>
          <p:cNvPr id="5" name="Content Placeholder 4"/>
          <p:cNvSpPr>
            <a:spLocks noGrp="1"/>
          </p:cNvSpPr>
          <p:nvPr>
            <p:ph sz="quarter" idx="1"/>
          </p:nvPr>
        </p:nvSpPr>
        <p:spPr>
          <a:xfrm>
            <a:off x="304800" y="4800600"/>
            <a:ext cx="8503920" cy="1450848"/>
          </a:xfrm>
          <a:solidFill>
            <a:schemeClr val="bg2">
              <a:alpha val="68000"/>
            </a:schemeClr>
          </a:solidFill>
        </p:spPr>
        <p:txBody>
          <a:bodyPr>
            <a:normAutofit fontScale="92500" lnSpcReduction="20000"/>
          </a:bodyPr>
          <a:lstStyle/>
          <a:p>
            <a:pPr marL="514350" indent="-514350">
              <a:buFont typeface="+mj-lt"/>
              <a:buAutoNum type="arabicPeriod" startAt="3"/>
            </a:pPr>
            <a:r>
              <a:rPr lang="en-US" u="sng" dirty="0" smtClean="0"/>
              <a:t>Road Condition</a:t>
            </a:r>
            <a:r>
              <a:rPr lang="en-US" u="sng" dirty="0" smtClean="0">
                <a:solidFill>
                  <a:srgbClr val="375B3A"/>
                </a:solidFill>
              </a:rPr>
              <a:t>:</a:t>
            </a:r>
            <a:r>
              <a:rPr lang="en-US" dirty="0" smtClean="0">
                <a:solidFill>
                  <a:srgbClr val="375B3A"/>
                </a:solidFill>
              </a:rPr>
              <a:t> In 2008, 64% of state roads were in good condition, </a:t>
            </a:r>
            <a:r>
              <a:rPr lang="en-US" dirty="0" smtClean="0">
                <a:solidFill>
                  <a:schemeClr val="accent2"/>
                </a:solidFill>
              </a:rPr>
              <a:t>while only 40% of county roads were.</a:t>
            </a:r>
          </a:p>
          <a:p>
            <a:pPr marL="514350" indent="-514350">
              <a:buFont typeface="+mj-lt"/>
              <a:buAutoNum type="arabicPeriod" startAt="3"/>
            </a:pPr>
            <a:r>
              <a:rPr lang="en-US" u="sng" dirty="0" smtClean="0"/>
              <a:t>Road Capacity:</a:t>
            </a:r>
            <a:r>
              <a:rPr lang="en-US" dirty="0" smtClean="0"/>
              <a:t> </a:t>
            </a:r>
            <a:r>
              <a:rPr lang="en-US" dirty="0" smtClean="0">
                <a:solidFill>
                  <a:srgbClr val="375B3A"/>
                </a:solidFill>
              </a:rPr>
              <a:t>In 2008, there were no congested roadways in Tillamook County.</a:t>
            </a:r>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pic>
        <p:nvPicPr>
          <p:cNvPr id="28674" name="Picture 2"/>
          <p:cNvPicPr>
            <a:picLocks noChangeAspect="1" noChangeArrowheads="1"/>
          </p:cNvPicPr>
          <p:nvPr/>
        </p:nvPicPr>
        <p:blipFill>
          <a:blip r:embed="rId3" cstate="print"/>
          <a:srcRect/>
          <a:stretch>
            <a:fillRect/>
          </a:stretch>
        </p:blipFill>
        <p:spPr bwMode="auto">
          <a:xfrm>
            <a:off x="1927860" y="1598431"/>
            <a:ext cx="5288280" cy="30175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2362200"/>
          </a:xfrm>
        </p:spPr>
        <p:txBody>
          <a:bodyPr>
            <a:normAutofit/>
          </a:bodyPr>
          <a:lstStyle/>
          <a:p>
            <a:pPr marL="274320" lvl="0" indent="-274320" algn="l">
              <a:buClr>
                <a:srgbClr val="D34817"/>
              </a:buClr>
            </a:pPr>
            <a:r>
              <a:rPr lang="en-US" sz="3200" b="0" i="1" cap="none" spc="0" dirty="0" smtClean="0">
                <a:solidFill>
                  <a:prstClr val="black"/>
                </a:solidFill>
              </a:rPr>
              <a:t>Goal 1.3 </a:t>
            </a:r>
          </a:p>
          <a:p>
            <a:pPr marL="274320" indent="-274320" algn="l">
              <a:buClr>
                <a:srgbClr val="D34817"/>
              </a:buClr>
            </a:pPr>
            <a:r>
              <a:rPr lang="en-US" sz="2000" b="0" i="1" cap="none" spc="0" dirty="0" smtClean="0">
                <a:solidFill>
                  <a:prstClr val="black"/>
                </a:solidFill>
              </a:rPr>
              <a:t>	</a:t>
            </a:r>
            <a:r>
              <a:rPr lang="en-US" sz="2600" b="0" cap="none" spc="0" dirty="0" smtClean="0">
                <a:solidFill>
                  <a:srgbClr val="696464"/>
                </a:solidFill>
              </a:rPr>
              <a:t>Communities throughout the county will support the use of public transportation, biking, and walking.</a:t>
            </a:r>
            <a:endParaRPr lang="en-US" sz="2600" b="0" cap="none" spc="0" dirty="0" smtClean="0">
              <a:solidFill>
                <a:prstClr val="black"/>
              </a:solidFill>
            </a:endParaRPr>
          </a:p>
          <a:p>
            <a:endParaRPr lang="en-US" dirty="0"/>
          </a:p>
        </p:txBody>
      </p:sp>
      <p:sp>
        <p:nvSpPr>
          <p:cNvPr id="4" name="Title 3"/>
          <p:cNvSpPr>
            <a:spLocks noGrp="1"/>
          </p:cNvSpPr>
          <p:nvPr>
            <p:ph type="title"/>
          </p:nvPr>
        </p:nvSpPr>
        <p:spPr/>
        <p:txBody>
          <a:bodyPr/>
          <a:lstStyle/>
          <a:p>
            <a:r>
              <a:rPr lang="en-US" dirty="0" smtClean="0"/>
              <a:t>Growth &amp; Development</a:t>
            </a:r>
            <a:endParaRPr lang="en-US" dirty="0"/>
          </a:p>
        </p:txBody>
      </p:sp>
      <p:sp>
        <p:nvSpPr>
          <p:cNvPr id="6" name="TextBox 5"/>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92398"/>
            <a:ext cx="8534400" cy="758952"/>
          </a:xfrm>
        </p:spPr>
        <p:txBody>
          <a:bodyPr>
            <a:normAutofit/>
          </a:bodyPr>
          <a:lstStyle/>
          <a:p>
            <a:pPr algn="l"/>
            <a:r>
              <a:rPr lang="en-US" dirty="0" smtClean="0">
                <a:solidFill>
                  <a:schemeClr val="bg2">
                    <a:lumMod val="50000"/>
                  </a:schemeClr>
                </a:solidFill>
              </a:rPr>
              <a:t>Growth &amp; Development: </a:t>
            </a:r>
            <a:r>
              <a:rPr lang="en-US" i="1" dirty="0" smtClean="0">
                <a:solidFill>
                  <a:schemeClr val="tx1"/>
                </a:solidFill>
              </a:rPr>
              <a:t>Goal 1.3</a:t>
            </a:r>
            <a:endParaRPr lang="en-US" i="1" dirty="0">
              <a:solidFill>
                <a:schemeClr val="tx2"/>
              </a:solidFill>
            </a:endParaRPr>
          </a:p>
        </p:txBody>
      </p:sp>
      <p:sp>
        <p:nvSpPr>
          <p:cNvPr id="3" name="Content Placeholder 2"/>
          <p:cNvSpPr>
            <a:spLocks noGrp="1"/>
          </p:cNvSpPr>
          <p:nvPr>
            <p:ph sz="quarter" idx="1"/>
          </p:nvPr>
        </p:nvSpPr>
        <p:spPr>
          <a:xfrm>
            <a:off x="301752" y="4876800"/>
            <a:ext cx="8503920" cy="1222248"/>
          </a:xfrm>
        </p:spPr>
        <p:txBody>
          <a:bodyPr>
            <a:normAutofit/>
          </a:bodyPr>
          <a:lstStyle/>
          <a:p>
            <a:pPr marL="457200" indent="-457200">
              <a:buFont typeface="+mj-lt"/>
              <a:buAutoNum type="arabicPeriod" startAt="6"/>
            </a:pPr>
            <a:r>
              <a:rPr lang="en-US" sz="2300" u="sng" dirty="0" smtClean="0"/>
              <a:t>Public Transportation:</a:t>
            </a:r>
            <a:r>
              <a:rPr lang="en-US" sz="2300" dirty="0" smtClean="0"/>
              <a:t> </a:t>
            </a:r>
            <a:r>
              <a:rPr lang="en-US" sz="2300" dirty="0" smtClean="0">
                <a:solidFill>
                  <a:srgbClr val="375B3A"/>
                </a:solidFill>
              </a:rPr>
              <a:t>In 2009, 84% of the incorporated and unincorporated communities in Tillamook County were served by the WAVE.</a:t>
            </a:r>
          </a:p>
        </p:txBody>
      </p:sp>
      <p:pic>
        <p:nvPicPr>
          <p:cNvPr id="29698" name="Picture 2"/>
          <p:cNvPicPr>
            <a:picLocks noChangeAspect="1" noChangeArrowheads="1"/>
          </p:cNvPicPr>
          <p:nvPr/>
        </p:nvPicPr>
        <p:blipFill>
          <a:blip r:embed="rId3" cstate="print"/>
          <a:srcRect/>
          <a:stretch>
            <a:fillRect/>
          </a:stretch>
        </p:blipFill>
        <p:spPr bwMode="auto">
          <a:xfrm>
            <a:off x="2058186" y="1752600"/>
            <a:ext cx="5027628" cy="292608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half" idx="1"/>
          </p:nvPr>
        </p:nvGraphicFramePr>
        <p:xfrm>
          <a:off x="301625" y="1490662"/>
          <a:ext cx="4038600" cy="40719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01752" y="307848"/>
            <a:ext cx="8534400" cy="758952"/>
          </a:xfrm>
        </p:spPr>
        <p:txBody>
          <a:bodyPr>
            <a:normAutofit/>
          </a:bodyPr>
          <a:lstStyle/>
          <a:p>
            <a:pPr algn="l"/>
            <a:r>
              <a:rPr lang="en-US" dirty="0" smtClean="0">
                <a:solidFill>
                  <a:schemeClr val="bg2">
                    <a:lumMod val="50000"/>
                  </a:schemeClr>
                </a:solidFill>
              </a:rPr>
              <a:t>Growth &amp; Development: </a:t>
            </a:r>
            <a:r>
              <a:rPr lang="en-US" i="1" dirty="0" smtClean="0">
                <a:solidFill>
                  <a:schemeClr val="tx1"/>
                </a:solidFill>
              </a:rPr>
              <a:t>Goal 1.3</a:t>
            </a:r>
            <a:endParaRPr lang="en-US" sz="1700" i="1" dirty="0">
              <a:solidFill>
                <a:schemeClr val="tx1"/>
              </a:solidFill>
            </a:endParaRPr>
          </a:p>
        </p:txBody>
      </p:sp>
      <p:sp>
        <p:nvSpPr>
          <p:cNvPr id="17" name="TextBox 16"/>
          <p:cNvSpPr txBox="1"/>
          <p:nvPr/>
        </p:nvSpPr>
        <p:spPr>
          <a:xfrm>
            <a:off x="533400" y="5678269"/>
            <a:ext cx="8077200" cy="646331"/>
          </a:xfrm>
          <a:prstGeom prst="rect">
            <a:avLst/>
          </a:prstGeom>
          <a:solidFill>
            <a:schemeClr val="bg2"/>
          </a:solidFill>
        </p:spPr>
        <p:txBody>
          <a:bodyPr wrap="square" rtlCol="0">
            <a:spAutoFit/>
          </a:bodyPr>
          <a:lstStyle/>
          <a:p>
            <a:pPr marL="342900" indent="-342900">
              <a:buFont typeface="+mj-lt"/>
              <a:buAutoNum type="arabicPeriod" startAt="7"/>
            </a:pPr>
            <a:r>
              <a:rPr lang="en-US" u="sng" dirty="0" smtClean="0"/>
              <a:t>Pedestrian &amp; Bike Access:</a:t>
            </a:r>
            <a:r>
              <a:rPr lang="en-US" dirty="0" smtClean="0"/>
              <a:t> </a:t>
            </a:r>
            <a:r>
              <a:rPr lang="en-US" dirty="0" smtClean="0">
                <a:solidFill>
                  <a:srgbClr val="375B3A"/>
                </a:solidFill>
              </a:rPr>
              <a:t>In 2009, pedestrian access and activity was adequately high,</a:t>
            </a:r>
            <a:r>
              <a:rPr lang="en-US" dirty="0" smtClean="0"/>
              <a:t> </a:t>
            </a:r>
            <a:r>
              <a:rPr lang="en-US" dirty="0" smtClean="0">
                <a:solidFill>
                  <a:schemeClr val="accent2"/>
                </a:solidFill>
              </a:rPr>
              <a:t>but bicycling access and activity was lower than desired.</a:t>
            </a:r>
            <a:endParaRPr lang="en-US" dirty="0">
              <a:solidFill>
                <a:schemeClr val="accent2"/>
              </a:solidFill>
            </a:endParaRPr>
          </a:p>
        </p:txBody>
      </p:sp>
      <p:graphicFrame>
        <p:nvGraphicFramePr>
          <p:cNvPr id="13" name="Content Placeholder 12"/>
          <p:cNvGraphicFramePr>
            <a:graphicFrameLocks noGrp="1"/>
          </p:cNvGraphicFramePr>
          <p:nvPr>
            <p:ph sz="half" idx="2"/>
          </p:nvPr>
        </p:nvGraphicFramePr>
        <p:xfrm>
          <a:off x="4800600" y="1490662"/>
          <a:ext cx="4038600" cy="407193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Tillamook Indicator Project</a:t>
            </a:r>
            <a:endParaRPr lang="en-US" dirty="0">
              <a:solidFill>
                <a:schemeClr val="bg2"/>
              </a:solidFill>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1551</TotalTime>
  <Words>3951</Words>
  <Application>Microsoft Office PowerPoint</Application>
  <PresentationFormat>On-screen Show (4:3)</PresentationFormat>
  <Paragraphs>448</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Civic</vt:lpstr>
      <vt:lpstr>Tillamook County: 2020 Strategic Vision  2009 Indicator Assessment</vt:lpstr>
      <vt:lpstr>Community Vitality Assessment Methodology</vt:lpstr>
      <vt:lpstr>Vital Tillamook Indicator Project Survey</vt:lpstr>
      <vt:lpstr>2009 Community Vitality  Assessment Findings</vt:lpstr>
      <vt:lpstr>Growth &amp; Development</vt:lpstr>
      <vt:lpstr>Growth &amp; Development: Goal 1.2</vt:lpstr>
      <vt:lpstr>Growth &amp; Development</vt:lpstr>
      <vt:lpstr>Growth &amp; Development: Goal 1.3</vt:lpstr>
      <vt:lpstr>Growth &amp; Development: Goal 1.3</vt:lpstr>
      <vt:lpstr>Economy</vt:lpstr>
      <vt:lpstr>Economy: Goal 2.3</vt:lpstr>
      <vt:lpstr>Economy</vt:lpstr>
      <vt:lpstr>Economy: Goal 2.4</vt:lpstr>
      <vt:lpstr>Natural Environment</vt:lpstr>
      <vt:lpstr>Natural Environment: Goal 3.1</vt:lpstr>
      <vt:lpstr>Society &amp; Culture</vt:lpstr>
      <vt:lpstr>Society &amp; Culture: Goal 4.1</vt:lpstr>
      <vt:lpstr>Society &amp; Culture</vt:lpstr>
      <vt:lpstr>Society &amp; Culture: Goal 4.2</vt:lpstr>
      <vt:lpstr>Society &amp; Culture: Goal 4.2</vt:lpstr>
      <vt:lpstr>Youth &amp; Education</vt:lpstr>
      <vt:lpstr>Youth &amp; Education: Goal 5.4</vt:lpstr>
      <vt:lpstr>Youth &amp; Education</vt:lpstr>
      <vt:lpstr>Youth &amp; Education: Goal 5.5</vt:lpstr>
      <vt:lpstr>Health &amp; Human Services</vt:lpstr>
      <vt:lpstr>Health &amp; Human Services: Goal 6.1</vt:lpstr>
      <vt:lpstr>2009 Community Vitality  Assessment Findings</vt:lpstr>
      <vt:lpstr>For more information…</vt:lpstr>
    </vt:vector>
  </TitlesOfParts>
  <Company>Oregon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Tillamook County: 2020 Strategic Vision  2009 Indicator Report</dc:title>
  <dc:creator>etukl</dc:creator>
  <cp:lastModifiedBy>etukl</cp:lastModifiedBy>
  <cp:revision>162</cp:revision>
  <dcterms:created xsi:type="dcterms:W3CDTF">2010-01-17T19:30:22Z</dcterms:created>
  <dcterms:modified xsi:type="dcterms:W3CDTF">2010-01-27T19:21:04Z</dcterms:modified>
</cp:coreProperties>
</file>