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heme/themeOverride2.xml" ContentType="application/vnd.openxmlformats-officedocument.themeOverr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Override PartName="/ppt/charts/chart12.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charts/chart1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259" r:id="rId5"/>
    <p:sldId id="315" r:id="rId6"/>
    <p:sldId id="326" r:id="rId7"/>
    <p:sldId id="327" r:id="rId8"/>
    <p:sldId id="319" r:id="rId9"/>
    <p:sldId id="328" r:id="rId10"/>
    <p:sldId id="329" r:id="rId11"/>
    <p:sldId id="265" r:id="rId12"/>
    <p:sldId id="330" r:id="rId13"/>
    <p:sldId id="320" r:id="rId14"/>
    <p:sldId id="331" r:id="rId15"/>
    <p:sldId id="321" r:id="rId16"/>
    <p:sldId id="332" r:id="rId17"/>
    <p:sldId id="333" r:id="rId18"/>
    <p:sldId id="334" r:id="rId19"/>
    <p:sldId id="273" r:id="rId20"/>
    <p:sldId id="276" r:id="rId21"/>
    <p:sldId id="322" r:id="rId22"/>
    <p:sldId id="335" r:id="rId23"/>
    <p:sldId id="323" r:id="rId24"/>
    <p:sldId id="274" r:id="rId25"/>
    <p:sldId id="336" r:id="rId26"/>
    <p:sldId id="281" r:id="rId27"/>
    <p:sldId id="324" r:id="rId28"/>
    <p:sldId id="337" r:id="rId29"/>
    <p:sldId id="338" r:id="rId30"/>
    <p:sldId id="339" r:id="rId31"/>
    <p:sldId id="287" r:id="rId32"/>
    <p:sldId id="293" r:id="rId33"/>
    <p:sldId id="325" r:id="rId34"/>
    <p:sldId id="317" r:id="rId35"/>
    <p:sldId id="340" r:id="rId36"/>
    <p:sldId id="311" r:id="rId37"/>
    <p:sldId id="341" r:id="rId38"/>
    <p:sldId id="31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9F"/>
    <a:srgbClr val="FFDEBD"/>
    <a:srgbClr val="FFCC99"/>
    <a:srgbClr val="375B3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88485" autoAdjust="0"/>
  </p:normalViewPr>
  <p:slideViewPr>
    <p:cSldViewPr>
      <p:cViewPr>
        <p:scale>
          <a:sx n="80" d="100"/>
          <a:sy n="80" d="100"/>
        </p:scale>
        <p:origin x="-840" y="-3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0"/>
    </p:cViewPr>
  </p:sorterViewPr>
  <p:notesViewPr>
    <p:cSldViewPr>
      <p:cViewPr varScale="1">
        <p:scale>
          <a:sx n="81" d="100"/>
          <a:sy n="81" d="100"/>
        </p:scale>
        <p:origin x="-204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n-home.tss.oregonstate.edu\G4\etukl\VITAL%20Wallowa\Step%204%20Data%20Analysis\Data%20Table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n-home.tss.oregonstate.edu\G4\etukl\VITAL%20Wallowa\Step%204%20Data%20Analysis\Data%20Tabl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n-home.tss.oregonstate.edu\G4\etukl\VITAL%20Wallowa\Step%204%20-%20Data%20Analysis\REPORT%20Charts%20&amp;%20Figur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n-home.tss.oregonstate.edu\G4\EtukL\VITAL%20Wallowa\Step%204%20Data%20Analysis\Data%20Tab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n-home.tss.oregonstate.edu\G4\etukl\VITAL%20Wallowa\Step%204%20Data%20Analysis\Net%20Migration%20by%20age%201950-2000.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n-home.tss.oregonstate.edu\G4\etukl\VITAL%20Wallowa\Step%204%20Data%20Analysis\Data%20Table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n-home.tss.oregonstate.edu\G4\etukl\VITAL%20Wallowa\Step%204%20Data%20Analysis\Data%20Table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n-home.tss.oregonstate.edu\G4\EtukL\VITAL%20Wallowa\Step%204%20Data%20Analysis\Data%20Tables.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7.xml.rels><?xml version="1.0" encoding="UTF-8" standalone="yes"?>
<Relationships xmlns="http://schemas.openxmlformats.org/package/2006/relationships"><Relationship Id="rId1" Type="http://schemas.openxmlformats.org/officeDocument/2006/relationships/oleObject" Target="file:///\\cn-home.tss.oregonstate.edu\G4\etukl\VITAL%20Wallowa\Step%204%20-%20Data%20Analysis\REPORT%20Charts%20&amp;%20Figures.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cn-home.tss.oregonstate.edu\G4\etukl\VITAL%20Wallowa\Step%204%20-%20Data%20Analysis\REPORT%20Charts%20&amp;%20Figures.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cn-home.tss.oregonstate.edu\G4\etukl\VITAL%20Wallowa\Step%204%20-%20Data%20Analysis\REPORT%20Charts%20&amp;%20Figure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dirty="0"/>
              <a:t>Population by Age, 2000 </a:t>
            </a:r>
            <a:r>
              <a:rPr lang="en-US" sz="1400" dirty="0" smtClean="0"/>
              <a:t>– </a:t>
            </a:r>
          </a:p>
          <a:p>
            <a:pPr>
              <a:defRPr/>
            </a:pPr>
            <a:r>
              <a:rPr lang="en-US" sz="1400" dirty="0" smtClean="0"/>
              <a:t>Oregon</a:t>
            </a:r>
            <a:r>
              <a:rPr lang="en-US" sz="1400" dirty="0"/>
              <a:t>, Non-metropolitan Oregon, and Wallowa County</a:t>
            </a:r>
          </a:p>
          <a:p>
            <a:pPr>
              <a:defRPr/>
            </a:pPr>
            <a:r>
              <a:rPr lang="en-US" sz="1200" b="0" i="1" dirty="0"/>
              <a:t>Source</a:t>
            </a:r>
            <a:r>
              <a:rPr lang="en-US" sz="1200" b="0" dirty="0"/>
              <a:t>: U.S. Census Bureau</a:t>
            </a:r>
          </a:p>
        </c:rich>
      </c:tx>
      <c:layout/>
    </c:title>
    <c:plotArea>
      <c:layout>
        <c:manualLayout>
          <c:layoutTarget val="inner"/>
          <c:xMode val="edge"/>
          <c:yMode val="edge"/>
          <c:x val="0.12523302812835108"/>
          <c:y val="0.24629251700680271"/>
          <c:w val="0.85661964860183215"/>
          <c:h val="0.6205613584016284"/>
        </c:manualLayout>
      </c:layout>
      <c:barChart>
        <c:barDir val="col"/>
        <c:grouping val="clustered"/>
        <c:ser>
          <c:idx val="0"/>
          <c:order val="0"/>
          <c:tx>
            <c:strRef>
              <c:f>Sheet1!$D$1037</c:f>
              <c:strCache>
                <c:ptCount val="1"/>
                <c:pt idx="0">
                  <c:v>OREGON</c:v>
                </c:pt>
              </c:strCache>
            </c:strRef>
          </c:tx>
          <c:cat>
            <c:strRef>
              <c:f>Sheet1!$D$1030:$D$1035</c:f>
              <c:strCache>
                <c:ptCount val="6"/>
                <c:pt idx="0">
                  <c:v>Age 0-17</c:v>
                </c:pt>
                <c:pt idx="1">
                  <c:v>Age 18-24</c:v>
                </c:pt>
                <c:pt idx="2">
                  <c:v>Age 25-44</c:v>
                </c:pt>
                <c:pt idx="3">
                  <c:v>Age 45-64</c:v>
                </c:pt>
                <c:pt idx="4">
                  <c:v>Age 65-79</c:v>
                </c:pt>
                <c:pt idx="5">
                  <c:v>Age 80+</c:v>
                </c:pt>
              </c:strCache>
            </c:strRef>
          </c:cat>
          <c:val>
            <c:numRef>
              <c:f>Sheet1!$H$1039:$H$1044</c:f>
              <c:numCache>
                <c:formatCode>0%</c:formatCode>
                <c:ptCount val="6"/>
                <c:pt idx="0">
                  <c:v>0.24742101111270673</c:v>
                </c:pt>
                <c:pt idx="1">
                  <c:v>9.5833312630301232E-2</c:v>
                </c:pt>
                <c:pt idx="2">
                  <c:v>0.29147988878233738</c:v>
                </c:pt>
                <c:pt idx="3">
                  <c:v>0.23719624633081379</c:v>
                </c:pt>
                <c:pt idx="4">
                  <c:v>9.189252700430435E-2</c:v>
                </c:pt>
                <c:pt idx="5">
                  <c:v>3.617701413953768E-2</c:v>
                </c:pt>
              </c:numCache>
            </c:numRef>
          </c:val>
        </c:ser>
        <c:ser>
          <c:idx val="1"/>
          <c:order val="1"/>
          <c:tx>
            <c:strRef>
              <c:f>Sheet1!$I$1037</c:f>
              <c:strCache>
                <c:ptCount val="1"/>
                <c:pt idx="0">
                  <c:v>Non-Metro OREGON</c:v>
                </c:pt>
              </c:strCache>
            </c:strRef>
          </c:tx>
          <c:cat>
            <c:strRef>
              <c:f>Sheet1!$D$1030:$D$1035</c:f>
              <c:strCache>
                <c:ptCount val="6"/>
                <c:pt idx="0">
                  <c:v>Age 0-17</c:v>
                </c:pt>
                <c:pt idx="1">
                  <c:v>Age 18-24</c:v>
                </c:pt>
                <c:pt idx="2">
                  <c:v>Age 25-44</c:v>
                </c:pt>
                <c:pt idx="3">
                  <c:v>Age 45-64</c:v>
                </c:pt>
                <c:pt idx="4">
                  <c:v>Age 65-79</c:v>
                </c:pt>
                <c:pt idx="5">
                  <c:v>Age 80+</c:v>
                </c:pt>
              </c:strCache>
            </c:strRef>
          </c:cat>
          <c:val>
            <c:numRef>
              <c:f>Sheet1!$M$1039:$M$1044</c:f>
              <c:numCache>
                <c:formatCode>0%</c:formatCode>
                <c:ptCount val="6"/>
                <c:pt idx="0">
                  <c:v>0.24795954008180457</c:v>
                </c:pt>
                <c:pt idx="1">
                  <c:v>7.8212643071576507E-2</c:v>
                </c:pt>
                <c:pt idx="2">
                  <c:v>0.25588743820950932</c:v>
                </c:pt>
                <c:pt idx="3">
                  <c:v>0.25654138643552316</c:v>
                </c:pt>
                <c:pt idx="4">
                  <c:v>0.11922205187409028</c:v>
                </c:pt>
                <c:pt idx="5">
                  <c:v>4.2176940327496484E-2</c:v>
                </c:pt>
              </c:numCache>
            </c:numRef>
          </c:val>
        </c:ser>
        <c:ser>
          <c:idx val="2"/>
          <c:order val="2"/>
          <c:tx>
            <c:v>Wallowa County</c:v>
          </c:tx>
          <c:cat>
            <c:strRef>
              <c:f>Sheet1!$D$1030:$D$1035</c:f>
              <c:strCache>
                <c:ptCount val="6"/>
                <c:pt idx="0">
                  <c:v>Age 0-17</c:v>
                </c:pt>
                <c:pt idx="1">
                  <c:v>Age 18-24</c:v>
                </c:pt>
                <c:pt idx="2">
                  <c:v>Age 25-44</c:v>
                </c:pt>
                <c:pt idx="3">
                  <c:v>Age 45-64</c:v>
                </c:pt>
                <c:pt idx="4">
                  <c:v>Age 65-79</c:v>
                </c:pt>
                <c:pt idx="5">
                  <c:v>Age 80+</c:v>
                </c:pt>
              </c:strCache>
            </c:strRef>
          </c:cat>
          <c:val>
            <c:numRef>
              <c:f>Sheet1!$E$1030:$E$1035</c:f>
              <c:numCache>
                <c:formatCode>0%</c:formatCode>
                <c:ptCount val="6"/>
                <c:pt idx="0">
                  <c:v>0.24300000000000024</c:v>
                </c:pt>
                <c:pt idx="1">
                  <c:v>4.9000000000000189E-2</c:v>
                </c:pt>
                <c:pt idx="2">
                  <c:v>0.21900000000000044</c:v>
                </c:pt>
                <c:pt idx="3">
                  <c:v>0.30000000000000032</c:v>
                </c:pt>
                <c:pt idx="4">
                  <c:v>0.13900000000000001</c:v>
                </c:pt>
                <c:pt idx="5">
                  <c:v>5.0000000000000051E-2</c:v>
                </c:pt>
              </c:numCache>
            </c:numRef>
          </c:val>
        </c:ser>
        <c:axId val="81196928"/>
        <c:axId val="81198464"/>
      </c:barChart>
      <c:catAx>
        <c:axId val="81196928"/>
        <c:scaling>
          <c:orientation val="minMax"/>
        </c:scaling>
        <c:axPos val="b"/>
        <c:tickLblPos val="nextTo"/>
        <c:txPr>
          <a:bodyPr/>
          <a:lstStyle/>
          <a:p>
            <a:pPr>
              <a:defRPr sz="1400"/>
            </a:pPr>
            <a:endParaRPr lang="en-US"/>
          </a:p>
        </c:txPr>
        <c:crossAx val="81198464"/>
        <c:crosses val="autoZero"/>
        <c:auto val="1"/>
        <c:lblAlgn val="ctr"/>
        <c:lblOffset val="100"/>
      </c:catAx>
      <c:valAx>
        <c:axId val="81198464"/>
        <c:scaling>
          <c:orientation val="minMax"/>
        </c:scaling>
        <c:axPos val="l"/>
        <c:majorGridlines/>
        <c:title>
          <c:tx>
            <c:rich>
              <a:bodyPr rot="-5400000" vert="horz"/>
              <a:lstStyle/>
              <a:p>
                <a:pPr>
                  <a:defRPr sz="1400" b="1"/>
                </a:pPr>
                <a:r>
                  <a:rPr lang="en-US" sz="1400" b="1"/>
                  <a:t>% of Population</a:t>
                </a:r>
              </a:p>
            </c:rich>
          </c:tx>
          <c:layout/>
        </c:title>
        <c:numFmt formatCode="0%" sourceLinked="0"/>
        <c:tickLblPos val="nextTo"/>
        <c:txPr>
          <a:bodyPr/>
          <a:lstStyle/>
          <a:p>
            <a:pPr>
              <a:defRPr sz="1400"/>
            </a:pPr>
            <a:endParaRPr lang="en-US"/>
          </a:p>
        </c:txPr>
        <c:crossAx val="81196928"/>
        <c:crosses val="autoZero"/>
        <c:crossBetween val="between"/>
      </c:valAx>
      <c:spPr>
        <a:solidFill>
          <a:schemeClr val="bg2"/>
        </a:solidFill>
        <a:ln>
          <a:solidFill>
            <a:schemeClr val="tx1">
              <a:lumMod val="50000"/>
              <a:lumOff val="50000"/>
            </a:schemeClr>
          </a:solidFill>
        </a:ln>
      </c:spPr>
    </c:plotArea>
    <c:legend>
      <c:legendPos val="r"/>
      <c:layout>
        <c:manualLayout>
          <c:xMode val="edge"/>
          <c:yMode val="edge"/>
          <c:x val="0.71050979429353134"/>
          <c:y val="0.28668112914457156"/>
          <c:w val="0.25279522643938807"/>
          <c:h val="0.18787442478781091"/>
        </c:manualLayout>
      </c:layout>
      <c:overlay val="1"/>
      <c:spPr>
        <a:solidFill>
          <a:schemeClr val="bg1"/>
        </a:solidFill>
        <a:ln>
          <a:solidFill>
            <a:sysClr val="windowText" lastClr="000000">
              <a:lumMod val="50000"/>
              <a:lumOff val="50000"/>
            </a:sysClr>
          </a:solidFill>
        </a:ln>
      </c:spPr>
      <c:txPr>
        <a:bodyPr/>
        <a:lstStyle/>
        <a:p>
          <a:pPr>
            <a:defRPr sz="1200"/>
          </a:pPr>
          <a:endParaRPr lang="en-US"/>
        </a:p>
      </c:txPr>
    </c:legend>
    <c:plotVisOnly val="1"/>
  </c:chart>
  <c:spPr>
    <a:solidFill>
      <a:schemeClr val="bg2">
        <a:lumMod val="90000"/>
      </a:schemeClr>
    </a:solidFill>
    <a:ln>
      <a:solidFill>
        <a:prstClr val="black">
          <a:lumMod val="50000"/>
          <a:lumOff val="50000"/>
        </a:prstClr>
      </a:solidFill>
    </a:ln>
    <a:effectLst>
      <a:outerShdw blurRad="50800" dist="38100" dir="2700000" algn="tl" rotWithShape="0">
        <a:prstClr val="black">
          <a:alpha val="40000"/>
        </a:prstClr>
      </a:outerShdw>
    </a:effectLst>
  </c:sp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600"/>
            </a:pPr>
            <a:r>
              <a:rPr lang="en-US" sz="1600" dirty="0" smtClean="0"/>
              <a:t>Percentage</a:t>
            </a:r>
            <a:r>
              <a:rPr lang="en-US" sz="1600" baseline="0" dirty="0" smtClean="0"/>
              <a:t> of Private Wallowa County Landowners who allow the public access to their land for hunting, fishing, or other recreation, 2009</a:t>
            </a:r>
          </a:p>
          <a:p>
            <a:pPr>
              <a:defRPr sz="1600"/>
            </a:pPr>
            <a:r>
              <a:rPr lang="en-US" sz="1200" b="0" i="1" baseline="0" dirty="0" smtClean="0"/>
              <a:t>Source</a:t>
            </a:r>
            <a:r>
              <a:rPr lang="en-US" sz="1200" b="0" i="0" baseline="0" dirty="0" smtClean="0"/>
              <a:t>: 2009 Vital Wallowa Indicator Project Survey</a:t>
            </a:r>
            <a:endParaRPr lang="en-US" sz="1200" b="0" i="0" dirty="0"/>
          </a:p>
        </c:rich>
      </c:tx>
      <c:layout/>
    </c:title>
    <c:plotArea>
      <c:layout/>
      <c:barChart>
        <c:barDir val="col"/>
        <c:grouping val="clustered"/>
        <c:ser>
          <c:idx val="0"/>
          <c:order val="0"/>
          <c:tx>
            <c:strRef>
              <c:f>Sheet1!$B$1</c:f>
              <c:strCache>
                <c:ptCount val="1"/>
                <c:pt idx="0">
                  <c:v>Hunting</c:v>
                </c:pt>
              </c:strCache>
            </c:strRef>
          </c:tx>
          <c:spPr>
            <a:ln>
              <a:solidFill>
                <a:schemeClr val="bg1"/>
              </a:solidFill>
            </a:ln>
            <a:effectLst>
              <a:outerShdw blurRad="50800" dist="38100" dir="18900000" algn="bl" rotWithShape="0">
                <a:prstClr val="black">
                  <a:alpha val="40000"/>
                </a:prstClr>
              </a:outerShdw>
            </a:effectLst>
          </c:spPr>
          <c:dLbls>
            <c:dLblPos val="outEnd"/>
            <c:showVal val="1"/>
          </c:dLbls>
          <c:cat>
            <c:strRef>
              <c:f>Sheet1!$A$2</c:f>
              <c:strCache>
                <c:ptCount val="1"/>
                <c:pt idx="0">
                  <c:v>Category 1</c:v>
                </c:pt>
              </c:strCache>
            </c:strRef>
          </c:cat>
          <c:val>
            <c:numRef>
              <c:f>Sheet1!$B$2</c:f>
              <c:numCache>
                <c:formatCode>0%</c:formatCode>
                <c:ptCount val="1"/>
                <c:pt idx="0">
                  <c:v>0.34</c:v>
                </c:pt>
              </c:numCache>
            </c:numRef>
          </c:val>
        </c:ser>
        <c:ser>
          <c:idx val="1"/>
          <c:order val="1"/>
          <c:tx>
            <c:strRef>
              <c:f>Sheet1!$C$1</c:f>
              <c:strCache>
                <c:ptCount val="1"/>
                <c:pt idx="0">
                  <c:v>Fishing</c:v>
                </c:pt>
              </c:strCache>
            </c:strRef>
          </c:tx>
          <c:spPr>
            <a:ln>
              <a:solidFill>
                <a:prstClr val="white"/>
              </a:solidFill>
            </a:ln>
            <a:effectLst>
              <a:outerShdw blurRad="50800" dist="38100" dir="18900000" algn="bl" rotWithShape="0">
                <a:prstClr val="black">
                  <a:alpha val="40000"/>
                </a:prstClr>
              </a:outerShdw>
            </a:effectLst>
          </c:spPr>
          <c:dLbls>
            <c:dLblPos val="outEnd"/>
            <c:showVal val="1"/>
          </c:dLbls>
          <c:cat>
            <c:strRef>
              <c:f>Sheet1!$A$2</c:f>
              <c:strCache>
                <c:ptCount val="1"/>
                <c:pt idx="0">
                  <c:v>Category 1</c:v>
                </c:pt>
              </c:strCache>
            </c:strRef>
          </c:cat>
          <c:val>
            <c:numRef>
              <c:f>Sheet1!$C$2</c:f>
              <c:numCache>
                <c:formatCode>0%</c:formatCode>
                <c:ptCount val="1"/>
                <c:pt idx="0">
                  <c:v>0.30000000000000016</c:v>
                </c:pt>
              </c:numCache>
            </c:numRef>
          </c:val>
        </c:ser>
        <c:ser>
          <c:idx val="2"/>
          <c:order val="2"/>
          <c:tx>
            <c:strRef>
              <c:f>Sheet1!$D$1</c:f>
              <c:strCache>
                <c:ptCount val="1"/>
                <c:pt idx="0">
                  <c:v>Other Recreation</c:v>
                </c:pt>
              </c:strCache>
            </c:strRef>
          </c:tx>
          <c:spPr>
            <a:ln>
              <a:solidFill>
                <a:prstClr val="white"/>
              </a:solidFill>
            </a:ln>
            <a:effectLst>
              <a:outerShdw blurRad="50800" dist="38100" dir="18900000" algn="bl" rotWithShape="0">
                <a:prstClr val="black">
                  <a:alpha val="40000"/>
                </a:prstClr>
              </a:outerShdw>
            </a:effectLst>
          </c:spPr>
          <c:dLbls>
            <c:dLblPos val="outEnd"/>
            <c:showVal val="1"/>
          </c:dLbls>
          <c:cat>
            <c:strRef>
              <c:f>Sheet1!$A$2</c:f>
              <c:strCache>
                <c:ptCount val="1"/>
                <c:pt idx="0">
                  <c:v>Category 1</c:v>
                </c:pt>
              </c:strCache>
            </c:strRef>
          </c:cat>
          <c:val>
            <c:numRef>
              <c:f>Sheet1!$D$2</c:f>
              <c:numCache>
                <c:formatCode>0%</c:formatCode>
                <c:ptCount val="1"/>
                <c:pt idx="0">
                  <c:v>0.13</c:v>
                </c:pt>
              </c:numCache>
            </c:numRef>
          </c:val>
        </c:ser>
        <c:axId val="115436160"/>
        <c:axId val="115458432"/>
      </c:barChart>
      <c:catAx>
        <c:axId val="115436160"/>
        <c:scaling>
          <c:orientation val="minMax"/>
        </c:scaling>
        <c:delete val="1"/>
        <c:axPos val="b"/>
        <c:tickLblPos val="none"/>
        <c:crossAx val="115458432"/>
        <c:crosses val="autoZero"/>
        <c:auto val="1"/>
        <c:lblAlgn val="ctr"/>
        <c:lblOffset val="100"/>
      </c:catAx>
      <c:valAx>
        <c:axId val="115458432"/>
        <c:scaling>
          <c:orientation val="minMax"/>
        </c:scaling>
        <c:axPos val="l"/>
        <c:majorGridlines/>
        <c:numFmt formatCode="0%" sourceLinked="1"/>
        <c:tickLblPos val="nextTo"/>
        <c:crossAx val="115436160"/>
        <c:crosses val="autoZero"/>
        <c:crossBetween val="between"/>
      </c:valAx>
      <c:spPr>
        <a:solidFill>
          <a:schemeClr val="bg2"/>
        </a:solidFill>
        <a:ln>
          <a:solidFill>
            <a:schemeClr val="tx1">
              <a:lumMod val="50000"/>
              <a:lumOff val="50000"/>
            </a:schemeClr>
          </a:solidFill>
        </a:ln>
      </c:spPr>
    </c:plotArea>
    <c:legend>
      <c:legendPos val="r"/>
      <c:layout/>
    </c:legend>
    <c:plotVisOnly val="1"/>
  </c:chart>
  <c:spPr>
    <a:solidFill>
      <a:schemeClr val="bg2">
        <a:lumMod val="90000"/>
      </a:schemeClr>
    </a:solidFill>
    <a:ln>
      <a:solidFill>
        <a:schemeClr val="tx1">
          <a:lumMod val="50000"/>
          <a:lumOff val="50000"/>
        </a:schemeClr>
      </a:solidFill>
    </a:ln>
    <a:effectLst>
      <a:outerShdw blurRad="50800" dist="38100" dir="2700000" algn="tl" rotWithShape="0">
        <a:prstClr val="black">
          <a:alpha val="40000"/>
        </a:prstClr>
      </a:outerShdw>
    </a:effectLst>
  </c:spPr>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500" b="1" dirty="0"/>
              <a:t>Civic Participation of Wallowa County Adults</a:t>
            </a:r>
          </a:p>
          <a:p>
            <a:pPr>
              <a:defRPr/>
            </a:pPr>
            <a:r>
              <a:rPr lang="en-US" sz="1200" dirty="0"/>
              <a:t>Source: 2009 Vital Wallowa Indicator Project Survey</a:t>
            </a:r>
          </a:p>
        </c:rich>
      </c:tx>
      <c:layout/>
      <c:spPr>
        <a:noFill/>
        <a:ln w="25400">
          <a:noFill/>
        </a:ln>
      </c:spPr>
    </c:title>
    <c:plotArea>
      <c:layout>
        <c:manualLayout>
          <c:layoutTarget val="inner"/>
          <c:xMode val="edge"/>
          <c:yMode val="edge"/>
          <c:x val="0.36669688651303906"/>
          <c:y val="0.27953183841150264"/>
          <c:w val="0.27819885272072931"/>
          <c:h val="0.58663671117197269"/>
        </c:manualLayout>
      </c:layout>
      <c:radarChart>
        <c:radarStyle val="filled"/>
        <c:ser>
          <c:idx val="0"/>
          <c:order val="0"/>
          <c:tx>
            <c:strRef>
              <c:f>Sheet1!$G$422</c:f>
              <c:strCache>
                <c:ptCount val="1"/>
                <c:pt idx="0">
                  <c:v>% of Wallowa County resident adults</c:v>
                </c:pt>
              </c:strCache>
            </c:strRef>
          </c:tx>
          <c:spPr>
            <a:gradFill flip="none" rotWithShape="1">
              <a:gsLst>
                <a:gs pos="0">
                  <a:srgbClr val="D6B19C"/>
                </a:gs>
                <a:gs pos="30000">
                  <a:srgbClr val="D49E6C"/>
                </a:gs>
                <a:gs pos="70000">
                  <a:srgbClr val="A65528"/>
                </a:gs>
                <a:gs pos="100000">
                  <a:srgbClr val="663012"/>
                </a:gs>
              </a:gsLst>
              <a:path path="circle">
                <a:fillToRect l="50000" t="50000" r="50000" b="50000"/>
              </a:path>
              <a:tileRect/>
            </a:gradFill>
            <a:ln w="12700">
              <a:noFill/>
              <a:prstDash val="solid"/>
            </a:ln>
          </c:spPr>
          <c:dLbls>
            <c:delete val="1"/>
          </c:dLbls>
          <c:cat>
            <c:strRef>
              <c:f>Sheet1!$F$423:$F$428</c:f>
              <c:strCache>
                <c:ptCount val="6"/>
                <c:pt idx="0">
                  <c:v>Attended public meetings</c:v>
                </c:pt>
                <c:pt idx="1">
                  <c:v>Participated on boards </c:v>
                </c:pt>
                <c:pt idx="2">
                  <c:v>Volunteered time</c:v>
                </c:pt>
                <c:pt idx="3">
                  <c:v>Applied or ran for public office</c:v>
                </c:pt>
                <c:pt idx="4">
                  <c:v>Donated money, services, materials</c:v>
                </c:pt>
                <c:pt idx="5">
                  <c:v>Helped raise money </c:v>
                </c:pt>
              </c:strCache>
            </c:strRef>
          </c:cat>
          <c:val>
            <c:numRef>
              <c:f>Sheet1!$G$423:$G$428</c:f>
              <c:numCache>
                <c:formatCode>0%</c:formatCode>
                <c:ptCount val="6"/>
                <c:pt idx="0">
                  <c:v>0.37000000000000038</c:v>
                </c:pt>
                <c:pt idx="1">
                  <c:v>0.26</c:v>
                </c:pt>
                <c:pt idx="2">
                  <c:v>0.630000000000003</c:v>
                </c:pt>
                <c:pt idx="3">
                  <c:v>3.0000000000000002E-2</c:v>
                </c:pt>
                <c:pt idx="4">
                  <c:v>0.87000000000000266</c:v>
                </c:pt>
                <c:pt idx="5">
                  <c:v>0.62000000000000266</c:v>
                </c:pt>
              </c:numCache>
            </c:numRef>
          </c:val>
        </c:ser>
        <c:dLbls>
          <c:showVal val="1"/>
        </c:dLbls>
        <c:axId val="82589952"/>
        <c:axId val="82591744"/>
      </c:radarChart>
      <c:catAx>
        <c:axId val="82589952"/>
        <c:scaling>
          <c:orientation val="minMax"/>
        </c:scaling>
        <c:axPos val="b"/>
        <c:majorGridlines>
          <c:spPr>
            <a:ln w="3175">
              <a:solidFill>
                <a:srgbClr val="000000"/>
              </a:solidFill>
              <a:prstDash val="solid"/>
            </a:ln>
          </c:spPr>
        </c:majorGridlines>
        <c:numFmt formatCode="General" sourceLinked="1"/>
        <c:majorTickMark val="none"/>
        <c:tickLblPos val="nextTo"/>
        <c:spPr>
          <a:ln w="9525">
            <a:noFill/>
          </a:ln>
        </c:spPr>
        <c:txPr>
          <a:bodyPr rot="0" vert="horz"/>
          <a:lstStyle/>
          <a:p>
            <a:pPr>
              <a:defRPr sz="1400" b="1"/>
            </a:pPr>
            <a:endParaRPr lang="en-US"/>
          </a:p>
        </c:txPr>
        <c:crossAx val="82591744"/>
        <c:crosses val="autoZero"/>
        <c:lblAlgn val="ctr"/>
        <c:lblOffset val="100"/>
      </c:catAx>
      <c:valAx>
        <c:axId val="82591744"/>
        <c:scaling>
          <c:orientation val="minMax"/>
        </c:scaling>
        <c:axPos val="l"/>
        <c:majorGridlines>
          <c:spPr>
            <a:ln w="3175">
              <a:solidFill>
                <a:srgbClr val="000000"/>
              </a:solidFill>
              <a:prstDash val="solid"/>
            </a:ln>
          </c:spPr>
        </c:majorGridlines>
        <c:numFmt formatCode="0%" sourceLinked="1"/>
        <c:majorTickMark val="none"/>
        <c:tickLblPos val="none"/>
        <c:spPr>
          <a:ln w="3175">
            <a:solidFill>
              <a:srgbClr val="000000"/>
            </a:solidFill>
            <a:prstDash val="solid"/>
          </a:ln>
        </c:spPr>
        <c:txPr>
          <a:bodyPr rot="-240000" vert="horz"/>
          <a:lstStyle/>
          <a:p>
            <a:pPr>
              <a:defRPr/>
            </a:pPr>
            <a:endParaRPr lang="en-US"/>
          </a:p>
        </c:txPr>
        <c:crossAx val="82589952"/>
        <c:crosses val="autoZero"/>
        <c:crossBetween val="between"/>
      </c:valAx>
      <c:spPr>
        <a:noFill/>
        <a:ln w="25400">
          <a:noFill/>
        </a:ln>
      </c:spPr>
    </c:plotArea>
    <c:legend>
      <c:legendPos val="r"/>
      <c:layout>
        <c:manualLayout>
          <c:xMode val="edge"/>
          <c:yMode val="edge"/>
          <c:x val="0.58496484384406056"/>
          <c:y val="0.783305374871619"/>
          <c:w val="0.4033382038585383"/>
          <c:h val="8.792080337783871E-2"/>
        </c:manualLayout>
      </c:layout>
      <c:spPr>
        <a:solidFill>
          <a:schemeClr val="bg2"/>
        </a:solidFill>
        <a:ln w="3175">
          <a:noFill/>
          <a:prstDash val="solid"/>
        </a:ln>
        <a:effectLst>
          <a:outerShdw blurRad="50800" dist="38100" dir="2700000" algn="tl" rotWithShape="0">
            <a:prstClr val="black">
              <a:alpha val="40000"/>
            </a:prstClr>
          </a:outerShdw>
        </a:effectLst>
      </c:spPr>
      <c:txPr>
        <a:bodyPr/>
        <a:lstStyle/>
        <a:p>
          <a:pPr>
            <a:defRPr sz="1200"/>
          </a:pPr>
          <a:endParaRPr lang="en-US"/>
        </a:p>
      </c:txPr>
    </c:legend>
    <c:plotVisOnly val="1"/>
    <c:dispBlanksAs val="gap"/>
  </c:chart>
  <c:spPr>
    <a:solidFill>
      <a:schemeClr val="bg2">
        <a:lumMod val="90000"/>
      </a:schemeClr>
    </a:solidFill>
    <a:ln w="3175">
      <a:solidFill>
        <a:prstClr val="black">
          <a:lumMod val="50000"/>
          <a:lumOff val="50000"/>
        </a:prstClr>
      </a:solidFill>
      <a:prstDash val="solid"/>
    </a:ln>
    <a:effectLst>
      <a:outerShdw blurRad="50800" dist="38100" dir="2700000" algn="tl" rotWithShape="0">
        <a:prstClr val="black">
          <a:alpha val="40000"/>
        </a:prstClr>
      </a:outerShdw>
    </a:effectLst>
  </c:spPr>
  <c:txPr>
    <a:bodyPr/>
    <a:lstStyle/>
    <a:p>
      <a:pPr>
        <a:defRPr sz="1025" b="0" i="0" u="none" strike="noStrike" baseline="0">
          <a:solidFill>
            <a:srgbClr val="000000"/>
          </a:solidFill>
          <a:latin typeface="+mn-lt"/>
          <a:ea typeface="Calibri"/>
          <a:cs typeface="Calibri"/>
        </a:defRPr>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200"/>
            </a:pPr>
            <a:r>
              <a:rPr lang="en-US" sz="1600" dirty="0"/>
              <a:t>The Places Wallowa County Residents Often or Always Got Together</a:t>
            </a:r>
            <a:r>
              <a:rPr lang="en-US" sz="1600" baseline="0" dirty="0"/>
              <a:t> with Friends or Neighbors in 2009</a:t>
            </a:r>
          </a:p>
          <a:p>
            <a:pPr>
              <a:defRPr sz="1200"/>
            </a:pPr>
            <a:r>
              <a:rPr lang="en-US" sz="1200" b="0" i="1" baseline="0" dirty="0"/>
              <a:t>Source:</a:t>
            </a:r>
            <a:r>
              <a:rPr lang="en-US" sz="1200" b="0" i="0" baseline="0" dirty="0"/>
              <a:t> 2009 Vital Wallowa Indicator Project</a:t>
            </a:r>
            <a:endParaRPr lang="en-US" sz="1200" b="0" i="1" dirty="0"/>
          </a:p>
        </c:rich>
      </c:tx>
      <c:layout/>
    </c:title>
    <c:plotArea>
      <c:layout/>
      <c:barChart>
        <c:barDir val="bar"/>
        <c:grouping val="clustered"/>
        <c:varyColors val="1"/>
        <c:ser>
          <c:idx val="0"/>
          <c:order val="0"/>
          <c:spPr>
            <a:effectLst>
              <a:outerShdw blurRad="50800" dist="38100" dir="2700000" algn="tl" rotWithShape="0">
                <a:prstClr val="black">
                  <a:alpha val="40000"/>
                </a:prstClr>
              </a:outerShdw>
            </a:effectLst>
          </c:spPr>
          <c:dLbls>
            <c:txPr>
              <a:bodyPr/>
              <a:lstStyle/>
              <a:p>
                <a:pPr>
                  <a:defRPr sz="1400"/>
                </a:pPr>
                <a:endParaRPr lang="en-US"/>
              </a:p>
            </c:txPr>
            <c:dLblPos val="outEnd"/>
            <c:showVal val="1"/>
          </c:dLbls>
          <c:cat>
            <c:strRef>
              <c:f>Sheet1!$G$776:$G$784</c:f>
              <c:strCache>
                <c:ptCount val="9"/>
                <c:pt idx="0">
                  <c:v>Private Residence</c:v>
                </c:pt>
                <c:pt idx="1">
                  <c:v>Church</c:v>
                </c:pt>
                <c:pt idx="2">
                  <c:v>Café</c:v>
                </c:pt>
                <c:pt idx="3">
                  <c:v>Restaurant</c:v>
                </c:pt>
                <c:pt idx="4">
                  <c:v>Other public place</c:v>
                </c:pt>
                <c:pt idx="5">
                  <c:v>Pub</c:v>
                </c:pt>
                <c:pt idx="6">
                  <c:v>Bar</c:v>
                </c:pt>
                <c:pt idx="7">
                  <c:v>Park</c:v>
                </c:pt>
                <c:pt idx="8">
                  <c:v>Grange</c:v>
                </c:pt>
              </c:strCache>
            </c:strRef>
          </c:cat>
          <c:val>
            <c:numRef>
              <c:f>Sheet1!$H$776:$H$784</c:f>
              <c:numCache>
                <c:formatCode>0%</c:formatCode>
                <c:ptCount val="9"/>
                <c:pt idx="0">
                  <c:v>0.64300000000000035</c:v>
                </c:pt>
                <c:pt idx="1">
                  <c:v>0.28540000000000021</c:v>
                </c:pt>
                <c:pt idx="2">
                  <c:v>0.2228</c:v>
                </c:pt>
                <c:pt idx="3">
                  <c:v>0.1966</c:v>
                </c:pt>
                <c:pt idx="4">
                  <c:v>0.13059999999999999</c:v>
                </c:pt>
                <c:pt idx="5">
                  <c:v>0.12070000000000004</c:v>
                </c:pt>
                <c:pt idx="6">
                  <c:v>6.1199999999999997E-2</c:v>
                </c:pt>
                <c:pt idx="7">
                  <c:v>4.2400000000000014E-2</c:v>
                </c:pt>
                <c:pt idx="8">
                  <c:v>1.610000000000001E-2</c:v>
                </c:pt>
              </c:numCache>
            </c:numRef>
          </c:val>
        </c:ser>
        <c:gapWidth val="88"/>
        <c:axId val="81863424"/>
        <c:axId val="81864960"/>
      </c:barChart>
      <c:catAx>
        <c:axId val="81863424"/>
        <c:scaling>
          <c:orientation val="maxMin"/>
        </c:scaling>
        <c:axPos val="l"/>
        <c:tickLblPos val="nextTo"/>
        <c:txPr>
          <a:bodyPr/>
          <a:lstStyle/>
          <a:p>
            <a:pPr>
              <a:defRPr sz="1600"/>
            </a:pPr>
            <a:endParaRPr lang="en-US"/>
          </a:p>
        </c:txPr>
        <c:crossAx val="81864960"/>
        <c:crosses val="autoZero"/>
        <c:auto val="1"/>
        <c:lblAlgn val="ctr"/>
        <c:lblOffset val="100"/>
      </c:catAx>
      <c:valAx>
        <c:axId val="81864960"/>
        <c:scaling>
          <c:orientation val="minMax"/>
        </c:scaling>
        <c:axPos val="t"/>
        <c:majorGridlines/>
        <c:numFmt formatCode="0%" sourceLinked="1"/>
        <c:tickLblPos val="nextTo"/>
        <c:txPr>
          <a:bodyPr/>
          <a:lstStyle/>
          <a:p>
            <a:pPr>
              <a:defRPr sz="1100"/>
            </a:pPr>
            <a:endParaRPr lang="en-US"/>
          </a:p>
        </c:txPr>
        <c:crossAx val="81863424"/>
        <c:crosses val="autoZero"/>
        <c:crossBetween val="between"/>
      </c:valAx>
      <c:spPr>
        <a:solidFill>
          <a:srgbClr val="E9E5DC"/>
        </a:solidFill>
        <a:ln>
          <a:solidFill>
            <a:schemeClr val="tx1">
              <a:lumMod val="50000"/>
              <a:lumOff val="50000"/>
            </a:schemeClr>
          </a:solidFill>
        </a:ln>
      </c:spPr>
    </c:plotArea>
    <c:plotVisOnly val="1"/>
  </c:chart>
  <c:spPr>
    <a:solidFill>
      <a:schemeClr val="bg2">
        <a:lumMod val="90000"/>
      </a:schemeClr>
    </a:solidFill>
    <a:ln>
      <a:solidFill>
        <a:prstClr val="black">
          <a:lumMod val="50000"/>
          <a:lumOff val="50000"/>
        </a:prstClr>
      </a:solidFill>
    </a:ln>
    <a:effectLst>
      <a:outerShdw blurRad="50800" dist="38100" dir="2700000" algn="tl" rotWithShape="0">
        <a:prstClr val="black">
          <a:alpha val="40000"/>
        </a:prstClr>
      </a:outerShdw>
    </a:effectLst>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rgbClr val="000000"/>
                </a:solidFill>
                <a:latin typeface="Calibri"/>
                <a:ea typeface="Calibri"/>
                <a:cs typeface="Calibri"/>
              </a:defRPr>
            </a:pPr>
            <a:r>
              <a:rPr lang="en-US" sz="1600" b="1" dirty="0"/>
              <a:t>Community Capacity &amp; Trust in Wallowa County, </a:t>
            </a:r>
            <a:r>
              <a:rPr lang="en-US" sz="1600" b="1" dirty="0" smtClean="0"/>
              <a:t>2009</a:t>
            </a:r>
          </a:p>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rgbClr val="000000"/>
                </a:solidFill>
                <a:latin typeface="Calibri"/>
                <a:ea typeface="Calibri"/>
                <a:cs typeface="Calibri"/>
              </a:defRPr>
            </a:pPr>
            <a:r>
              <a:rPr lang="en-US" sz="1600" b="1" dirty="0" smtClean="0"/>
              <a:t>(% of Wallowa County adults who agree that...)</a:t>
            </a:r>
            <a:endParaRPr lang="en-US" sz="1600" b="1" dirty="0"/>
          </a:p>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rgbClr val="000000"/>
                </a:solidFill>
                <a:latin typeface="Calibri"/>
                <a:ea typeface="Calibri"/>
                <a:cs typeface="Calibri"/>
              </a:defRPr>
            </a:pPr>
            <a:r>
              <a:rPr lang="en-US" sz="1200" i="1" dirty="0"/>
              <a:t>Source:</a:t>
            </a:r>
            <a:r>
              <a:rPr lang="en-US" sz="1200" i="1" baseline="0" dirty="0"/>
              <a:t> </a:t>
            </a:r>
            <a:r>
              <a:rPr lang="en-US" sz="1200" baseline="0" dirty="0"/>
              <a:t>2009 Vital Wallowa Indicator Project Survey</a:t>
            </a:r>
            <a:endParaRPr lang="en-US" sz="1200" dirty="0"/>
          </a:p>
        </c:rich>
      </c:tx>
      <c:layout>
        <c:manualLayout>
          <c:xMode val="edge"/>
          <c:yMode val="edge"/>
          <c:x val="0.24400415684080246"/>
          <c:y val="3.0516423542295307E-2"/>
        </c:manualLayout>
      </c:layout>
      <c:spPr>
        <a:noFill/>
        <a:ln w="25400">
          <a:noFill/>
        </a:ln>
      </c:spPr>
    </c:title>
    <c:plotArea>
      <c:layout>
        <c:manualLayout>
          <c:layoutTarget val="inner"/>
          <c:xMode val="edge"/>
          <c:yMode val="edge"/>
          <c:x val="0.51511042180333488"/>
          <c:y val="0.31658652294131701"/>
          <c:w val="0.48361422625202172"/>
          <c:h val="0.6479910733083506"/>
        </c:manualLayout>
      </c:layout>
      <c:barChart>
        <c:barDir val="bar"/>
        <c:grouping val="clustered"/>
        <c:varyColors val="1"/>
        <c:ser>
          <c:idx val="0"/>
          <c:order val="0"/>
          <c:tx>
            <c:strRef>
              <c:f>Sheet1!$B$803</c:f>
              <c:strCache>
                <c:ptCount val="1"/>
                <c:pt idx="0">
                  <c:v>% who agreed with this statement</c:v>
                </c:pt>
              </c:strCache>
            </c:strRef>
          </c:tx>
          <c:spPr>
            <a:ln>
              <a:noFill/>
            </a:ln>
            <a:effectLst>
              <a:outerShdw blurRad="50800" dist="38100" dir="5400000" algn="t" rotWithShape="0">
                <a:prstClr val="black">
                  <a:alpha val="40000"/>
                </a:prstClr>
              </a:outerShdw>
            </a:effectLst>
          </c:spPr>
          <c:dLbls>
            <c:spPr>
              <a:noFill/>
              <a:ln w="25400">
                <a:noFill/>
              </a:ln>
            </c:spPr>
            <c:txPr>
              <a:bodyPr/>
              <a:lstStyle/>
              <a:p>
                <a:pPr>
                  <a:defRPr sz="1600" b="0" i="0" u="none" strike="noStrike" baseline="0">
                    <a:solidFill>
                      <a:srgbClr val="000000"/>
                    </a:solidFill>
                    <a:latin typeface="Calibri"/>
                    <a:ea typeface="Calibri"/>
                    <a:cs typeface="Calibri"/>
                  </a:defRPr>
                </a:pPr>
                <a:endParaRPr lang="en-US"/>
              </a:p>
            </c:txPr>
            <c:showVal val="1"/>
          </c:dLbls>
          <c:cat>
            <c:strRef>
              <c:f>Sheet1!$A$804:$A$807</c:f>
              <c:strCache>
                <c:ptCount val="4"/>
                <c:pt idx="0">
                  <c:v>People around here are willing to help their neighbors</c:v>
                </c:pt>
                <c:pt idx="1">
                  <c:v>People in this community generally trust one another and get along</c:v>
                </c:pt>
                <c:pt idx="2">
                  <c:v>If this community were faced with a local issue, people here could be counted on to work together to address it</c:v>
                </c:pt>
                <c:pt idx="3">
                  <c:v>Local government has the ability to deal effectively with important problems</c:v>
                </c:pt>
              </c:strCache>
            </c:strRef>
          </c:cat>
          <c:val>
            <c:numRef>
              <c:f>Sheet1!$B$804:$B$807</c:f>
              <c:numCache>
                <c:formatCode>0%</c:formatCode>
                <c:ptCount val="4"/>
                <c:pt idx="0">
                  <c:v>0.90920000000000001</c:v>
                </c:pt>
                <c:pt idx="1">
                  <c:v>0.82050000000000001</c:v>
                </c:pt>
                <c:pt idx="2">
                  <c:v>0.84000000000000064</c:v>
                </c:pt>
                <c:pt idx="3">
                  <c:v>0.55059999999999998</c:v>
                </c:pt>
              </c:numCache>
            </c:numRef>
          </c:val>
        </c:ser>
        <c:dLbls>
          <c:showVal val="1"/>
        </c:dLbls>
        <c:gapWidth val="66"/>
        <c:axId val="82762752"/>
        <c:axId val="82858752"/>
      </c:barChart>
      <c:catAx>
        <c:axId val="82762752"/>
        <c:scaling>
          <c:orientation val="minMax"/>
        </c:scaling>
        <c:axPos val="l"/>
        <c:numFmt formatCode="General" sourceLinked="1"/>
        <c:tickLblPos val="nextTo"/>
        <c:spPr>
          <a:ln>
            <a:solidFill>
              <a:schemeClr val="tx1">
                <a:lumMod val="50000"/>
                <a:lumOff val="50000"/>
              </a:schemeClr>
            </a:solidFill>
          </a:ln>
          <a:effectLst/>
        </c:spPr>
        <c:txPr>
          <a:bodyPr rot="0" vert="horz" anchor="ctr" anchorCtr="1"/>
          <a:lstStyle/>
          <a:p>
            <a:pPr>
              <a:defRPr sz="1600" b="0" i="0" u="none" strike="noStrike" baseline="0">
                <a:solidFill>
                  <a:srgbClr val="000000"/>
                </a:solidFill>
                <a:latin typeface="Calibri"/>
                <a:ea typeface="Calibri"/>
                <a:cs typeface="Calibri"/>
              </a:defRPr>
            </a:pPr>
            <a:endParaRPr lang="en-US"/>
          </a:p>
        </c:txPr>
        <c:crossAx val="82858752"/>
        <c:crosses val="autoZero"/>
        <c:auto val="1"/>
        <c:lblAlgn val="ctr"/>
        <c:lblOffset val="100"/>
        <c:tickLblSkip val="1"/>
        <c:tickMarkSkip val="1"/>
      </c:catAx>
      <c:valAx>
        <c:axId val="82858752"/>
        <c:scaling>
          <c:orientation val="minMax"/>
          <c:max val="1"/>
          <c:min val="0"/>
        </c:scaling>
        <c:axPos val="b"/>
        <c:majorGridlines/>
        <c:numFmt formatCode="0%" sourceLinked="1"/>
        <c:majorTickMark val="none"/>
        <c:tickLblPos val="low"/>
        <c:spPr>
          <a:ln w="3175">
            <a:solidFill>
              <a:schemeClr val="tx1">
                <a:lumMod val="50000"/>
                <a:lumOff val="50000"/>
              </a:schemeClr>
            </a:solidFill>
            <a:prstDash val="solid"/>
          </a:ln>
        </c:spPr>
        <c:txPr>
          <a:bodyPr rot="0" vert="horz"/>
          <a:lstStyle/>
          <a:p>
            <a:pPr>
              <a:defRPr sz="1200" b="0" i="0" u="none" strike="noStrike" baseline="0">
                <a:solidFill>
                  <a:srgbClr val="000000"/>
                </a:solidFill>
                <a:latin typeface="Calibri"/>
                <a:ea typeface="Calibri"/>
                <a:cs typeface="Calibri"/>
              </a:defRPr>
            </a:pPr>
            <a:endParaRPr lang="en-US"/>
          </a:p>
        </c:txPr>
        <c:crossAx val="82762752"/>
        <c:crosses val="autoZero"/>
        <c:crossBetween val="between"/>
        <c:majorUnit val="0.2"/>
      </c:valAx>
      <c:spPr>
        <a:solidFill>
          <a:schemeClr val="bg1"/>
        </a:solidFill>
        <a:ln w="12700">
          <a:solidFill>
            <a:srgbClr val="808080"/>
          </a:solidFill>
          <a:prstDash val="solid"/>
        </a:ln>
      </c:spPr>
    </c:plotArea>
    <c:plotVisOnly val="1"/>
    <c:dispBlanksAs val="gap"/>
  </c:chart>
  <c:spPr>
    <a:solidFill>
      <a:schemeClr val="bg2">
        <a:lumMod val="90000"/>
      </a:schemeClr>
    </a:solidFill>
    <a:ln w="3175">
      <a:solidFill>
        <a:prstClr val="black">
          <a:lumMod val="50000"/>
          <a:lumOff val="50000"/>
        </a:prstClr>
      </a:solidFill>
      <a:prstDash val="solid"/>
    </a:ln>
    <a:effectLst>
      <a:outerShdw blurRad="50800" dist="38100" dir="2700000" algn="tl" rotWithShape="0">
        <a:prstClr val="black">
          <a:alpha val="40000"/>
        </a:prstClr>
      </a:outerShdw>
    </a:effectLst>
  </c:spPr>
  <c:txPr>
    <a:bodyPr/>
    <a:lstStyle/>
    <a:p>
      <a:pPr>
        <a:defRPr sz="1100" b="0" i="0" u="none" strike="noStrike" baseline="0">
          <a:solidFill>
            <a:srgbClr val="000000"/>
          </a:solidFill>
          <a:latin typeface="Calibri"/>
          <a:ea typeface="Calibri"/>
          <a:cs typeface="Calibri"/>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500" dirty="0"/>
              <a:t>Age-Specific Net Migration Rates, </a:t>
            </a:r>
            <a:r>
              <a:rPr lang="en-US" sz="1500" baseline="0" dirty="0"/>
              <a:t>1990 - 2000</a:t>
            </a:r>
          </a:p>
          <a:p>
            <a:pPr>
              <a:defRPr/>
            </a:pPr>
            <a:r>
              <a:rPr lang="en-US" sz="1500" baseline="0" dirty="0"/>
              <a:t>Wallowa County, OR and Non-metropolitan Oregon</a:t>
            </a:r>
          </a:p>
          <a:p>
            <a:pPr>
              <a:defRPr/>
            </a:pPr>
            <a:r>
              <a:rPr lang="en-US" sz="1200" b="0" i="1" baseline="0" dirty="0"/>
              <a:t>Source: </a:t>
            </a:r>
            <a:r>
              <a:rPr lang="en-US" sz="1200" b="0" i="0" u="none" strike="noStrike" baseline="0" dirty="0"/>
              <a:t>U.S. Census Bureau; National Center for Health Statistics; </a:t>
            </a:r>
            <a:r>
              <a:rPr lang="en-US" sz="1200" b="0" i="0" baseline="0" dirty="0"/>
              <a:t>Voss, McNiven, Hammer, Johnson, and Fuguitt, 2004</a:t>
            </a:r>
            <a:endParaRPr lang="en-US" sz="1200" b="0" i="1" dirty="0"/>
          </a:p>
        </c:rich>
      </c:tx>
      <c:layout/>
    </c:title>
    <c:plotArea>
      <c:layout>
        <c:manualLayout>
          <c:layoutTarget val="inner"/>
          <c:xMode val="edge"/>
          <c:yMode val="edge"/>
          <c:x val="0.14500840393832554"/>
          <c:y val="0.27337894238630217"/>
          <c:w val="0.80031785017698476"/>
          <c:h val="0.68617471996328361"/>
        </c:manualLayout>
      </c:layout>
      <c:lineChart>
        <c:grouping val="standard"/>
        <c:ser>
          <c:idx val="0"/>
          <c:order val="0"/>
          <c:tx>
            <c:v>Non-Metro OR</c:v>
          </c:tx>
          <c:spPr>
            <a:ln w="31750">
              <a:solidFill>
                <a:schemeClr val="accent1"/>
              </a:solidFill>
            </a:ln>
          </c:spPr>
          <c:marker>
            <c:symbol val="none"/>
          </c:marker>
          <c:cat>
            <c:strRef>
              <c:f>Sheet1!$BN$1:$CC$1</c:f>
              <c:strCache>
                <c:ptCount val="16"/>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c:v>
                </c:pt>
              </c:strCache>
            </c:strRef>
          </c:cat>
          <c:val>
            <c:numRef>
              <c:f>Sheet1!$BN$46:$CC$46</c:f>
              <c:numCache>
                <c:formatCode>General</c:formatCode>
                <c:ptCount val="16"/>
                <c:pt idx="0">
                  <c:v>5.8628608783790045E-2</c:v>
                </c:pt>
                <c:pt idx="1">
                  <c:v>0.14454892215078291</c:v>
                </c:pt>
                <c:pt idx="2">
                  <c:v>0.12258465193130227</c:v>
                </c:pt>
                <c:pt idx="3">
                  <c:v>2.6509165850565258E-2</c:v>
                </c:pt>
                <c:pt idx="4">
                  <c:v>-0.22694325674528928</c:v>
                </c:pt>
                <c:pt idx="5">
                  <c:v>-0.10152377782835319</c:v>
                </c:pt>
                <c:pt idx="6">
                  <c:v>0.22252442909147721</c:v>
                </c:pt>
                <c:pt idx="7">
                  <c:v>0.19101074458196274</c:v>
                </c:pt>
                <c:pt idx="8">
                  <c:v>0.1656443129300682</c:v>
                </c:pt>
                <c:pt idx="9">
                  <c:v>0.14439667669234774</c:v>
                </c:pt>
                <c:pt idx="10">
                  <c:v>0.1371063812510844</c:v>
                </c:pt>
                <c:pt idx="11">
                  <c:v>0.18275212155404091</c:v>
                </c:pt>
                <c:pt idx="12">
                  <c:v>0.22446151272133424</c:v>
                </c:pt>
                <c:pt idx="13">
                  <c:v>0.22632970784160297</c:v>
                </c:pt>
                <c:pt idx="14">
                  <c:v>0.11702763463119382</c:v>
                </c:pt>
                <c:pt idx="15">
                  <c:v>7.811567537392183E-3</c:v>
                </c:pt>
              </c:numCache>
            </c:numRef>
          </c:val>
        </c:ser>
        <c:ser>
          <c:idx val="1"/>
          <c:order val="1"/>
          <c:tx>
            <c:v>Wallowa County</c:v>
          </c:tx>
          <c:spPr>
            <a:ln w="31750">
              <a:solidFill>
                <a:srgbClr val="0070C0"/>
              </a:solidFill>
            </a:ln>
          </c:spPr>
          <c:marker>
            <c:symbol val="none"/>
          </c:marker>
          <c:val>
            <c:numRef>
              <c:f>Sheet1!$BN$37:$CC$37</c:f>
              <c:numCache>
                <c:formatCode>General</c:formatCode>
                <c:ptCount val="16"/>
                <c:pt idx="0">
                  <c:v>0.16660271584987638</c:v>
                </c:pt>
                <c:pt idx="1">
                  <c:v>0.24044984579086495</c:v>
                </c:pt>
                <c:pt idx="2">
                  <c:v>0.23949320614338057</c:v>
                </c:pt>
                <c:pt idx="3">
                  <c:v>-0.12255451083183302</c:v>
                </c:pt>
                <c:pt idx="4">
                  <c:v>-0.61276125907898393</c:v>
                </c:pt>
                <c:pt idx="5">
                  <c:v>-0.32459604740142822</c:v>
                </c:pt>
                <c:pt idx="6">
                  <c:v>0.10265042632818222</c:v>
                </c:pt>
                <c:pt idx="7">
                  <c:v>0.18679603934288191</c:v>
                </c:pt>
                <c:pt idx="8">
                  <c:v>0.15848506987094998</c:v>
                </c:pt>
                <c:pt idx="9">
                  <c:v>0.18055495619773967</c:v>
                </c:pt>
                <c:pt idx="10">
                  <c:v>0.25101441144943237</c:v>
                </c:pt>
                <c:pt idx="11">
                  <c:v>0.19226488471031244</c:v>
                </c:pt>
                <c:pt idx="12">
                  <c:v>0.24247966706752791</c:v>
                </c:pt>
                <c:pt idx="13">
                  <c:v>0.15366691350936992</c:v>
                </c:pt>
                <c:pt idx="14">
                  <c:v>0.12808361649513245</c:v>
                </c:pt>
                <c:pt idx="15">
                  <c:v>-4.9605641514062881E-2</c:v>
                </c:pt>
              </c:numCache>
            </c:numRef>
          </c:val>
        </c:ser>
        <c:marker val="1"/>
        <c:axId val="81490304"/>
        <c:axId val="81491840"/>
      </c:lineChart>
      <c:catAx>
        <c:axId val="81490304"/>
        <c:scaling>
          <c:orientation val="minMax"/>
        </c:scaling>
        <c:axPos val="b"/>
        <c:tickLblPos val="nextTo"/>
        <c:txPr>
          <a:bodyPr rot="-5400000" vert="horz"/>
          <a:lstStyle/>
          <a:p>
            <a:pPr>
              <a:defRPr sz="1800" b="0"/>
            </a:pPr>
            <a:endParaRPr lang="en-US"/>
          </a:p>
        </c:txPr>
        <c:crossAx val="81491840"/>
        <c:crosses val="autoZero"/>
        <c:auto val="1"/>
        <c:lblAlgn val="ctr"/>
        <c:lblOffset val="100"/>
      </c:catAx>
      <c:valAx>
        <c:axId val="81491840"/>
        <c:scaling>
          <c:orientation val="minMax"/>
          <c:max val="1"/>
          <c:min val="-0.8"/>
        </c:scaling>
        <c:axPos val="l"/>
        <c:majorGridlines/>
        <c:title>
          <c:tx>
            <c:rich>
              <a:bodyPr rot="-5400000" vert="horz"/>
              <a:lstStyle/>
              <a:p>
                <a:pPr>
                  <a:defRPr sz="1400"/>
                </a:pPr>
                <a:r>
                  <a:rPr lang="en-US" sz="1400" dirty="0"/>
                  <a:t>Net </a:t>
                </a:r>
                <a:r>
                  <a:rPr lang="en-US" sz="1400" dirty="0" smtClean="0"/>
                  <a:t>Migration</a:t>
                </a:r>
              </a:p>
              <a:p>
                <a:pPr>
                  <a:defRPr sz="1400"/>
                </a:pPr>
                <a:r>
                  <a:rPr lang="en-US" sz="1400" dirty="0" smtClean="0"/>
                  <a:t> </a:t>
                </a:r>
                <a:r>
                  <a:rPr lang="en-US" sz="1400" dirty="0"/>
                  <a:t>Rate Per Capita</a:t>
                </a:r>
              </a:p>
            </c:rich>
          </c:tx>
          <c:layout/>
        </c:title>
        <c:numFmt formatCode="General" sourceLinked="1"/>
        <c:tickLblPos val="nextTo"/>
        <c:txPr>
          <a:bodyPr/>
          <a:lstStyle/>
          <a:p>
            <a:pPr>
              <a:defRPr sz="1400"/>
            </a:pPr>
            <a:endParaRPr lang="en-US"/>
          </a:p>
        </c:txPr>
        <c:crossAx val="81490304"/>
        <c:crosses val="autoZero"/>
        <c:crossBetween val="between"/>
      </c:valAx>
      <c:spPr>
        <a:solidFill>
          <a:srgbClr val="E9E5DC"/>
        </a:solidFill>
        <a:ln>
          <a:solidFill>
            <a:schemeClr val="tx1">
              <a:lumMod val="50000"/>
              <a:lumOff val="50000"/>
            </a:schemeClr>
          </a:solidFill>
        </a:ln>
      </c:spPr>
    </c:plotArea>
    <c:legend>
      <c:legendPos val="r"/>
      <c:layout>
        <c:manualLayout>
          <c:xMode val="edge"/>
          <c:yMode val="edge"/>
          <c:x val="0.71168573561955084"/>
          <c:y val="0.32836825724653312"/>
          <c:w val="0.24522175080152375"/>
          <c:h val="0.15725255654518594"/>
        </c:manualLayout>
      </c:layout>
      <c:overlay val="1"/>
      <c:spPr>
        <a:solidFill>
          <a:schemeClr val="bg1"/>
        </a:solidFill>
        <a:ln>
          <a:solidFill>
            <a:schemeClr val="tx1">
              <a:lumMod val="50000"/>
              <a:lumOff val="50000"/>
            </a:schemeClr>
          </a:solidFill>
        </a:ln>
      </c:spPr>
      <c:txPr>
        <a:bodyPr/>
        <a:lstStyle/>
        <a:p>
          <a:pPr>
            <a:defRPr sz="1400"/>
          </a:pPr>
          <a:endParaRPr lang="en-US"/>
        </a:p>
      </c:txPr>
    </c:legend>
    <c:plotVisOnly val="1"/>
  </c:chart>
  <c:spPr>
    <a:solidFill>
      <a:srgbClr val="EEECE1">
        <a:lumMod val="90000"/>
      </a:srgbClr>
    </a:solidFill>
    <a:ln>
      <a:solidFill>
        <a:prstClr val="black">
          <a:lumMod val="50000"/>
          <a:lumOff val="50000"/>
        </a:prstClr>
      </a:solidFill>
    </a:ln>
    <a:effectLst>
      <a:outerShdw blurRad="50800" dist="38100" dir="2700000" algn="tl" rotWithShape="0">
        <a:prstClr val="black">
          <a:alpha val="40000"/>
        </a:prstClr>
      </a:outerShdw>
    </a:effectLst>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nchor="t" anchorCtr="1"/>
          <a:lstStyle/>
          <a:p>
            <a:pPr>
              <a:defRPr sz="1600" b="1" i="0" u="none" strike="noStrike" baseline="0">
                <a:solidFill>
                  <a:srgbClr val="000000"/>
                </a:solidFill>
                <a:latin typeface="+mn-lt"/>
                <a:ea typeface="Calibri"/>
                <a:cs typeface="Calibri"/>
              </a:defRPr>
            </a:pPr>
            <a:r>
              <a:rPr lang="en-US" sz="1400" dirty="0" smtClean="0">
                <a:latin typeface="+mn-lt"/>
              </a:rPr>
              <a:t>% of Wallowa </a:t>
            </a:r>
            <a:r>
              <a:rPr lang="en-US" sz="1400" dirty="0">
                <a:latin typeface="+mn-lt"/>
              </a:rPr>
              <a:t>County adults </a:t>
            </a:r>
            <a:r>
              <a:rPr lang="en-US" sz="1400" b="1" i="0" u="none" strike="noStrike" baseline="0" dirty="0" smtClean="0">
                <a:latin typeface="+mn-lt"/>
              </a:rPr>
              <a:t>satisfied </a:t>
            </a:r>
            <a:r>
              <a:rPr lang="en-US" sz="1400" b="1" i="0" u="none" strike="noStrike" baseline="0" dirty="0">
                <a:latin typeface="+mn-lt"/>
              </a:rPr>
              <a:t>with the number of </a:t>
            </a:r>
            <a:r>
              <a:rPr lang="en-US" sz="1400" dirty="0">
                <a:latin typeface="+mn-lt"/>
              </a:rPr>
              <a:t>health care providers </a:t>
            </a:r>
            <a:r>
              <a:rPr lang="en-US" sz="1400" dirty="0" smtClean="0">
                <a:latin typeface="+mn-lt"/>
              </a:rPr>
              <a:t>in </a:t>
            </a:r>
            <a:r>
              <a:rPr lang="en-US" sz="1400" dirty="0">
                <a:latin typeface="+mn-lt"/>
              </a:rPr>
              <a:t>Wallowa County</a:t>
            </a:r>
          </a:p>
          <a:p>
            <a:pPr>
              <a:defRPr sz="1600" b="1" i="0" u="none" strike="noStrike" baseline="0">
                <a:solidFill>
                  <a:srgbClr val="000000"/>
                </a:solidFill>
                <a:latin typeface="+mn-lt"/>
                <a:ea typeface="Calibri"/>
                <a:cs typeface="Calibri"/>
              </a:defRPr>
            </a:pPr>
            <a:r>
              <a:rPr lang="en-US" sz="1200" b="0" i="1" dirty="0">
                <a:latin typeface="+mn-lt"/>
              </a:rPr>
              <a:t>Source:</a:t>
            </a:r>
            <a:r>
              <a:rPr lang="en-US" sz="1200" b="0" i="0" dirty="0">
                <a:latin typeface="+mn-lt"/>
              </a:rPr>
              <a:t> 2009 Vital Wallowa Indicator</a:t>
            </a:r>
            <a:r>
              <a:rPr lang="en-US" sz="1200" b="0" i="0" baseline="0" dirty="0">
                <a:latin typeface="+mn-lt"/>
              </a:rPr>
              <a:t> Project Survey</a:t>
            </a:r>
            <a:endParaRPr lang="en-US" sz="1200" b="0" i="1" dirty="0">
              <a:latin typeface="+mn-lt"/>
            </a:endParaRPr>
          </a:p>
        </c:rich>
      </c:tx>
      <c:layout/>
      <c:spPr>
        <a:noFill/>
        <a:ln w="25400">
          <a:noFill/>
        </a:ln>
      </c:spPr>
    </c:title>
    <c:plotArea>
      <c:layout>
        <c:manualLayout>
          <c:layoutTarget val="inner"/>
          <c:xMode val="edge"/>
          <c:yMode val="edge"/>
          <c:x val="0.25822336863064532"/>
          <c:y val="0.34879390076240468"/>
          <c:w val="0.48746334509910433"/>
          <c:h val="0.44877577802774682"/>
        </c:manualLayout>
      </c:layout>
      <c:radarChart>
        <c:radarStyle val="filled"/>
        <c:ser>
          <c:idx val="0"/>
          <c:order val="0"/>
          <c:tx>
            <c:strRef>
              <c:f>Sheet1!$K$86</c:f>
              <c:strCache>
                <c:ptCount val="1"/>
                <c:pt idx="0">
                  <c:v>% of Wallowa County resident adults</c:v>
                </c:pt>
              </c:strCache>
            </c:strRef>
          </c:tx>
          <c:spPr>
            <a:gradFill flip="none" rotWithShape="1">
              <a:gsLst>
                <a:gs pos="0">
                  <a:srgbClr val="DDEBCF"/>
                </a:gs>
                <a:gs pos="50000">
                  <a:srgbClr val="9CB86E"/>
                </a:gs>
                <a:gs pos="100000">
                  <a:srgbClr val="156B13"/>
                </a:gs>
              </a:gsLst>
              <a:path path="circle">
                <a:fillToRect l="50000" t="50000" r="50000" b="50000"/>
              </a:path>
              <a:tileRect/>
            </a:gradFill>
            <a:ln w="12700">
              <a:noFill/>
              <a:prstDash val="solid"/>
            </a:ln>
          </c:spPr>
          <c:dLbls>
            <c:delete val="1"/>
          </c:dLbls>
          <c:cat>
            <c:strRef>
              <c:f>Sheet1!$J$87:$J$91</c:f>
              <c:strCache>
                <c:ptCount val="5"/>
                <c:pt idx="0">
                  <c:v>General Practitioners</c:v>
                </c:pt>
                <c:pt idx="1">
                  <c:v>Alternative Medicine</c:v>
                </c:pt>
                <c:pt idx="2">
                  <c:v>Dentists, OB/GYNs, Optometrists, &amp; Podiatrists</c:v>
                </c:pt>
                <c:pt idx="3">
                  <c:v>Mental Health</c:v>
                </c:pt>
                <c:pt idx="4">
                  <c:v>Other Specialists</c:v>
                </c:pt>
              </c:strCache>
            </c:strRef>
          </c:cat>
          <c:val>
            <c:numRef>
              <c:f>Sheet1!$K$87:$K$91</c:f>
              <c:numCache>
                <c:formatCode>0%</c:formatCode>
                <c:ptCount val="5"/>
                <c:pt idx="0">
                  <c:v>0.55030000000000001</c:v>
                </c:pt>
                <c:pt idx="1">
                  <c:v>0.38870000000000032</c:v>
                </c:pt>
                <c:pt idx="2">
                  <c:v>0.49800000000000172</c:v>
                </c:pt>
                <c:pt idx="3">
                  <c:v>0.2026</c:v>
                </c:pt>
                <c:pt idx="4">
                  <c:v>0.11210000000000002</c:v>
                </c:pt>
              </c:numCache>
            </c:numRef>
          </c:val>
        </c:ser>
        <c:dLbls>
          <c:showVal val="1"/>
        </c:dLbls>
        <c:axId val="81246464"/>
        <c:axId val="81252352"/>
      </c:radarChart>
      <c:catAx>
        <c:axId val="81246464"/>
        <c:scaling>
          <c:orientation val="minMax"/>
        </c:scaling>
        <c:axPos val="b"/>
        <c:majorGridlines>
          <c:spPr>
            <a:ln w="3175">
              <a:solidFill>
                <a:srgbClr val="000000"/>
              </a:solidFill>
              <a:prstDash val="solid"/>
            </a:ln>
          </c:spPr>
        </c:majorGridlines>
        <c:numFmt formatCode="General" sourceLinked="1"/>
        <c:majorTickMark val="none"/>
        <c:tickLblPos val="nextTo"/>
        <c:spPr>
          <a:ln w="9525">
            <a:noFill/>
          </a:ln>
        </c:spPr>
        <c:txPr>
          <a:bodyPr rot="0" vert="horz"/>
          <a:lstStyle/>
          <a:p>
            <a:pPr>
              <a:defRPr sz="1200" b="0" i="0" u="none" strike="noStrike" baseline="0">
                <a:solidFill>
                  <a:srgbClr val="000000"/>
                </a:solidFill>
                <a:latin typeface="+mn-lt"/>
                <a:ea typeface="Calibri"/>
                <a:cs typeface="Calibri"/>
              </a:defRPr>
            </a:pPr>
            <a:endParaRPr lang="en-US"/>
          </a:p>
        </c:txPr>
        <c:crossAx val="81252352"/>
        <c:crosses val="autoZero"/>
        <c:lblAlgn val="ctr"/>
        <c:lblOffset val="100"/>
      </c:catAx>
      <c:valAx>
        <c:axId val="81252352"/>
        <c:scaling>
          <c:orientation val="minMax"/>
          <c:max val="1"/>
        </c:scaling>
        <c:axPos val="l"/>
        <c:majorGridlines>
          <c:spPr>
            <a:ln w="3175">
              <a:solidFill>
                <a:srgbClr val="000000"/>
              </a:solidFill>
              <a:prstDash val="solid"/>
            </a:ln>
          </c:spPr>
        </c:majorGridlines>
        <c:numFmt formatCode="0%" sourceLinked="1"/>
        <c:tickLblPos val="none"/>
        <c:spPr>
          <a:ln w="3175">
            <a:solidFill>
              <a:srgbClr val="000000"/>
            </a:solidFill>
            <a:prstDash val="solid"/>
          </a:ln>
        </c:spPr>
        <c:txPr>
          <a:bodyPr rot="-60000"/>
          <a:lstStyle/>
          <a:p>
            <a:pPr>
              <a:defRPr sz="1050"/>
            </a:pPr>
            <a:endParaRPr lang="en-US"/>
          </a:p>
        </c:txPr>
        <c:crossAx val="81246464"/>
        <c:crosses val="autoZero"/>
        <c:crossBetween val="between"/>
      </c:valAx>
      <c:spPr>
        <a:solidFill>
          <a:schemeClr val="bg2">
            <a:lumMod val="90000"/>
          </a:schemeClr>
        </a:solidFill>
        <a:ln w="25400">
          <a:noFill/>
        </a:ln>
      </c:spPr>
    </c:plotArea>
    <c:plotVisOnly val="1"/>
    <c:dispBlanksAs val="gap"/>
  </c:chart>
  <c:spPr>
    <a:solidFill>
      <a:schemeClr val="bg2">
        <a:lumMod val="90000"/>
      </a:schemeClr>
    </a:solidFill>
    <a:ln w="3175">
      <a:solidFill>
        <a:schemeClr val="tx1">
          <a:lumMod val="50000"/>
          <a:lumOff val="50000"/>
        </a:schemeClr>
      </a:solidFill>
      <a:prstDash val="solid"/>
    </a:ln>
    <a:effectLst>
      <a:outerShdw blurRad="50800" dist="38100" dir="2700000" algn="tl" rotWithShape="0">
        <a:prstClr val="black">
          <a:alpha val="40000"/>
        </a:prstClr>
      </a:outerShdw>
    </a:effectLst>
  </c:spPr>
  <c:txPr>
    <a:bodyPr/>
    <a:lstStyle/>
    <a:p>
      <a:pPr>
        <a:defRPr sz="1200" b="0" i="0" u="none" strike="noStrike" baseline="0">
          <a:solidFill>
            <a:srgbClr val="000000"/>
          </a:solidFill>
          <a:latin typeface="Calibri"/>
          <a:ea typeface="Calibri"/>
          <a:cs typeface="Calibri"/>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dirty="0"/>
              <a:t>Wallowa County Youth Participation in Activities, </a:t>
            </a:r>
            <a:r>
              <a:rPr lang="en-US" sz="1400" dirty="0" smtClean="0"/>
              <a:t>2007</a:t>
            </a:r>
            <a:endParaRPr lang="en-US" sz="1400" dirty="0"/>
          </a:p>
        </c:rich>
      </c:tx>
      <c:layout/>
    </c:title>
    <c:plotArea>
      <c:layout>
        <c:manualLayout>
          <c:layoutTarget val="inner"/>
          <c:xMode val="edge"/>
          <c:yMode val="edge"/>
          <c:x val="0.22998847366301434"/>
          <c:y val="0.23402396670113221"/>
          <c:w val="0.47161835113592138"/>
          <c:h val="0.63585245694556214"/>
        </c:manualLayout>
      </c:layout>
      <c:radarChart>
        <c:radarStyle val="filled"/>
        <c:ser>
          <c:idx val="0"/>
          <c:order val="0"/>
          <c:tx>
            <c:strRef>
              <c:f>Sheet1!$B$996</c:f>
              <c:strCache>
                <c:ptCount val="1"/>
                <c:pt idx="0">
                  <c:v>% of Wallowa County Youth (grades 9-12)</c:v>
                </c:pt>
              </c:strCache>
            </c:strRef>
          </c:tx>
          <c:spPr>
            <a:gradFill flip="none" rotWithShape="1">
              <a:gsLst>
                <a:gs pos="0">
                  <a:srgbClr val="E9E5DC">
                    <a:lumMod val="90000"/>
                  </a:srgbClr>
                </a:gs>
                <a:gs pos="30000">
                  <a:srgbClr val="D49E6C"/>
                </a:gs>
                <a:gs pos="70000">
                  <a:srgbClr val="A65528"/>
                </a:gs>
                <a:gs pos="100000">
                  <a:srgbClr val="663012"/>
                </a:gs>
              </a:gsLst>
              <a:path path="circle">
                <a:fillToRect l="50000" t="50000" r="50000" b="50000"/>
              </a:path>
              <a:tileRect/>
            </a:gradFill>
            <a:ln>
              <a:noFill/>
            </a:ln>
          </c:spPr>
          <c:dLbls>
            <c:delete val="1"/>
          </c:dLbls>
          <c:cat>
            <c:strRef>
              <c:f>Sheet1!$A$997:$A$1004</c:f>
              <c:strCache>
                <c:ptCount val="8"/>
                <c:pt idx="0">
                  <c:v>School sports</c:v>
                </c:pt>
                <c:pt idx="1">
                  <c:v>Sports outside of School</c:v>
                </c:pt>
                <c:pt idx="2">
                  <c:v>School Activities</c:v>
                </c:pt>
                <c:pt idx="3">
                  <c:v>Activities Outside of School</c:v>
                </c:pt>
                <c:pt idx="4">
                  <c:v>Future Farmers of America</c:v>
                </c:pt>
                <c:pt idx="5">
                  <c:v>4-H</c:v>
                </c:pt>
                <c:pt idx="6">
                  <c:v>Church</c:v>
                </c:pt>
                <c:pt idx="7">
                  <c:v>Work for Pay</c:v>
                </c:pt>
              </c:strCache>
            </c:strRef>
          </c:cat>
          <c:val>
            <c:numRef>
              <c:f>Sheet1!$B$997:$B$1004</c:f>
              <c:numCache>
                <c:formatCode>0%</c:formatCode>
                <c:ptCount val="8"/>
                <c:pt idx="0">
                  <c:v>0.69000000000000061</c:v>
                </c:pt>
                <c:pt idx="1">
                  <c:v>0.49000000000000032</c:v>
                </c:pt>
                <c:pt idx="2">
                  <c:v>0.46</c:v>
                </c:pt>
                <c:pt idx="3">
                  <c:v>0.17</c:v>
                </c:pt>
                <c:pt idx="4">
                  <c:v>0.26</c:v>
                </c:pt>
                <c:pt idx="5">
                  <c:v>0.17</c:v>
                </c:pt>
                <c:pt idx="6">
                  <c:v>0.35000000000000031</c:v>
                </c:pt>
                <c:pt idx="7">
                  <c:v>0.79</c:v>
                </c:pt>
              </c:numCache>
            </c:numRef>
          </c:val>
        </c:ser>
        <c:dLbls>
          <c:showVal val="1"/>
        </c:dLbls>
        <c:axId val="81800576"/>
        <c:axId val="81896576"/>
      </c:radarChart>
      <c:catAx>
        <c:axId val="81800576"/>
        <c:scaling>
          <c:orientation val="minMax"/>
        </c:scaling>
        <c:axPos val="b"/>
        <c:majorGridlines/>
        <c:tickLblPos val="nextTo"/>
        <c:txPr>
          <a:bodyPr/>
          <a:lstStyle/>
          <a:p>
            <a:pPr>
              <a:defRPr b="1"/>
            </a:pPr>
            <a:endParaRPr lang="en-US"/>
          </a:p>
        </c:txPr>
        <c:crossAx val="81896576"/>
        <c:crosses val="autoZero"/>
        <c:auto val="1"/>
        <c:lblAlgn val="ctr"/>
        <c:lblOffset val="100"/>
      </c:catAx>
      <c:valAx>
        <c:axId val="81896576"/>
        <c:scaling>
          <c:orientation val="minMax"/>
          <c:max val="1"/>
          <c:min val="0"/>
        </c:scaling>
        <c:axPos val="l"/>
        <c:majorGridlines>
          <c:spPr>
            <a:ln>
              <a:solidFill>
                <a:sysClr val="windowText" lastClr="000000"/>
              </a:solidFill>
            </a:ln>
          </c:spPr>
        </c:majorGridlines>
        <c:numFmt formatCode="0%" sourceLinked="1"/>
        <c:majorTickMark val="cross"/>
        <c:tickLblPos val="none"/>
        <c:spPr>
          <a:ln cap="sq">
            <a:solidFill>
              <a:sysClr val="windowText" lastClr="000000"/>
            </a:solidFill>
          </a:ln>
        </c:spPr>
        <c:txPr>
          <a:bodyPr rot="-180000"/>
          <a:lstStyle/>
          <a:p>
            <a:pPr>
              <a:defRPr/>
            </a:pPr>
            <a:endParaRPr lang="en-US"/>
          </a:p>
        </c:txPr>
        <c:crossAx val="81800576"/>
        <c:crosses val="autoZero"/>
        <c:crossBetween val="between"/>
      </c:valAx>
      <c:spPr>
        <a:solidFill>
          <a:srgbClr val="EEECE1">
            <a:lumMod val="90000"/>
          </a:srgbClr>
        </a:solidFill>
      </c:spPr>
    </c:plotArea>
    <c:legend>
      <c:legendPos val="l"/>
      <c:layout>
        <c:manualLayout>
          <c:xMode val="edge"/>
          <c:yMode val="edge"/>
          <c:x val="0.58831413178615699"/>
          <c:y val="0.87066279593838669"/>
          <c:w val="0.38675949716811731"/>
          <c:h val="9.6701397173838743E-2"/>
        </c:manualLayout>
      </c:layout>
      <c:spPr>
        <a:solidFill>
          <a:schemeClr val="bg2"/>
        </a:solidFill>
        <a:ln>
          <a:noFill/>
        </a:ln>
        <a:effectLst>
          <a:outerShdw blurRad="50800" dist="38100" dir="2700000" algn="tl" rotWithShape="0">
            <a:prstClr val="black">
              <a:alpha val="40000"/>
            </a:prstClr>
          </a:outerShdw>
        </a:effectLst>
      </c:spPr>
      <c:txPr>
        <a:bodyPr/>
        <a:lstStyle/>
        <a:p>
          <a:pPr>
            <a:defRPr sz="1100"/>
          </a:pPr>
          <a:endParaRPr lang="en-US"/>
        </a:p>
      </c:txPr>
    </c:legend>
    <c:plotVisOnly val="1"/>
  </c:chart>
  <c:spPr>
    <a:solidFill>
      <a:srgbClr val="EEECE1">
        <a:lumMod val="90000"/>
      </a:srgbClr>
    </a:solidFill>
    <a:ln>
      <a:solidFill>
        <a:prstClr val="black">
          <a:lumMod val="50000"/>
          <a:lumOff val="50000"/>
        </a:prstClr>
      </a:solidFill>
    </a:ln>
    <a:effectLst>
      <a:outerShdw blurRad="50800" dist="38100" dir="2700000" algn="tl" rotWithShape="0">
        <a:prstClr val="black">
          <a:alpha val="40000"/>
        </a:prstClr>
      </a:outerShdw>
    </a:effectLst>
  </c:spPr>
  <c:txPr>
    <a:bodyPr/>
    <a:lstStyle/>
    <a:p>
      <a:pPr>
        <a:defRPr sz="12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b="1" i="0" baseline="0" dirty="0">
                <a:latin typeface="+mn-lt"/>
              </a:rPr>
              <a:t>Participation in Educational Opportunities, Wallowa County Adults</a:t>
            </a:r>
          </a:p>
          <a:p>
            <a:pPr>
              <a:defRPr/>
            </a:pPr>
            <a:r>
              <a:rPr lang="en-US" sz="1200" b="0" i="1" baseline="0" dirty="0">
                <a:latin typeface="+mn-lt"/>
              </a:rPr>
              <a:t>Source: </a:t>
            </a:r>
            <a:r>
              <a:rPr lang="en-US" sz="1200" b="0" i="0" baseline="0" dirty="0">
                <a:latin typeface="+mn-lt"/>
              </a:rPr>
              <a:t>2009 Vital Wallowa Indicator Project</a:t>
            </a:r>
            <a:endParaRPr lang="en-US" sz="1200" b="1" i="0" baseline="0" dirty="0">
              <a:latin typeface="+mn-lt"/>
            </a:endParaRPr>
          </a:p>
        </c:rich>
      </c:tx>
      <c:layout/>
    </c:title>
    <c:plotArea>
      <c:layout/>
      <c:barChart>
        <c:barDir val="col"/>
        <c:grouping val="clustered"/>
        <c:ser>
          <c:idx val="0"/>
          <c:order val="0"/>
          <c:spPr>
            <a:solidFill>
              <a:schemeClr val="accent2">
                <a:lumMod val="50000"/>
              </a:schemeClr>
            </a:solidFill>
            <a:ln>
              <a:noFill/>
            </a:ln>
            <a:effectLst>
              <a:outerShdw blurRad="50800" dist="38100" algn="l" rotWithShape="0">
                <a:prstClr val="black">
                  <a:alpha val="40000"/>
                </a:prstClr>
              </a:outerShdw>
            </a:effectLst>
          </c:spPr>
          <c:dPt>
            <c:idx val="4"/>
            <c:spPr>
              <a:solidFill>
                <a:schemeClr val="accent2">
                  <a:lumMod val="60000"/>
                  <a:lumOff val="40000"/>
                </a:schemeClr>
              </a:solidFill>
              <a:ln>
                <a:noFill/>
              </a:ln>
              <a:effectLst>
                <a:outerShdw blurRad="50800" dist="38100" algn="l" rotWithShape="0">
                  <a:prstClr val="black">
                    <a:alpha val="40000"/>
                  </a:prstClr>
                </a:outerShdw>
              </a:effectLst>
            </c:spPr>
          </c:dPt>
          <c:dLbls>
            <c:txPr>
              <a:bodyPr/>
              <a:lstStyle/>
              <a:p>
                <a:pPr>
                  <a:defRPr sz="1400">
                    <a:solidFill>
                      <a:sysClr val="windowText" lastClr="000000"/>
                    </a:solidFill>
                  </a:defRPr>
                </a:pPr>
                <a:endParaRPr lang="en-US"/>
              </a:p>
            </c:txPr>
            <c:dLblPos val="outEnd"/>
            <c:showVal val="1"/>
          </c:dLbls>
          <c:cat>
            <c:strRef>
              <c:f>Sheet1!$A$842:$A$846</c:f>
              <c:strCache>
                <c:ptCount val="5"/>
                <c:pt idx="0">
                  <c:v>Gave or received mentoring</c:v>
                </c:pt>
                <c:pt idx="1">
                  <c:v>Took a class or attended a lecture anywhere</c:v>
                </c:pt>
                <c:pt idx="2">
                  <c:v>Offered a class through any organization</c:v>
                </c:pt>
                <c:pt idx="3">
                  <c:v>Took or offered a class in Wallowa County</c:v>
                </c:pt>
                <c:pt idx="4">
                  <c:v>Participated in at least one type of educational opportunity</c:v>
                </c:pt>
              </c:strCache>
            </c:strRef>
          </c:cat>
          <c:val>
            <c:numRef>
              <c:f>Sheet1!$B$842:$B$846</c:f>
              <c:numCache>
                <c:formatCode>0%</c:formatCode>
                <c:ptCount val="5"/>
                <c:pt idx="0">
                  <c:v>0.51</c:v>
                </c:pt>
                <c:pt idx="1">
                  <c:v>0.56999999999999995</c:v>
                </c:pt>
                <c:pt idx="2">
                  <c:v>0.11</c:v>
                </c:pt>
                <c:pt idx="3">
                  <c:v>0.1</c:v>
                </c:pt>
                <c:pt idx="4">
                  <c:v>0.73000000000000065</c:v>
                </c:pt>
              </c:numCache>
            </c:numRef>
          </c:val>
        </c:ser>
        <c:axId val="81991552"/>
        <c:axId val="81993088"/>
      </c:barChart>
      <c:catAx>
        <c:axId val="81991552"/>
        <c:scaling>
          <c:orientation val="minMax"/>
        </c:scaling>
        <c:axPos val="b"/>
        <c:tickLblPos val="nextTo"/>
        <c:txPr>
          <a:bodyPr/>
          <a:lstStyle/>
          <a:p>
            <a:pPr>
              <a:defRPr sz="1300"/>
            </a:pPr>
            <a:endParaRPr lang="en-US"/>
          </a:p>
        </c:txPr>
        <c:crossAx val="81993088"/>
        <c:crosses val="autoZero"/>
        <c:auto val="1"/>
        <c:lblAlgn val="ctr"/>
        <c:lblOffset val="100"/>
      </c:catAx>
      <c:valAx>
        <c:axId val="81993088"/>
        <c:scaling>
          <c:orientation val="minMax"/>
        </c:scaling>
        <c:axPos val="l"/>
        <c:majorGridlines/>
        <c:title>
          <c:tx>
            <c:rich>
              <a:bodyPr/>
              <a:lstStyle/>
              <a:p>
                <a:pPr>
                  <a:defRPr/>
                </a:pPr>
                <a:r>
                  <a:rPr lang="en-US" sz="1200"/>
                  <a:t>% of Wallowa County adults</a:t>
                </a:r>
              </a:p>
            </c:rich>
          </c:tx>
          <c:layout/>
        </c:title>
        <c:numFmt formatCode="0%" sourceLinked="1"/>
        <c:majorTickMark val="none"/>
        <c:tickLblPos val="nextTo"/>
        <c:txPr>
          <a:bodyPr/>
          <a:lstStyle/>
          <a:p>
            <a:pPr>
              <a:defRPr sz="1200"/>
            </a:pPr>
            <a:endParaRPr lang="en-US"/>
          </a:p>
        </c:txPr>
        <c:crossAx val="81991552"/>
        <c:crosses val="autoZero"/>
        <c:crossBetween val="between"/>
      </c:valAx>
      <c:spPr>
        <a:solidFill>
          <a:schemeClr val="bg2"/>
        </a:solidFill>
        <a:ln>
          <a:solidFill>
            <a:schemeClr val="tx1">
              <a:lumMod val="50000"/>
              <a:lumOff val="50000"/>
            </a:schemeClr>
          </a:solidFill>
        </a:ln>
      </c:spPr>
    </c:plotArea>
    <c:plotVisOnly val="1"/>
  </c:chart>
  <c:spPr>
    <a:solidFill>
      <a:srgbClr val="EEECE1">
        <a:lumMod val="90000"/>
      </a:srgbClr>
    </a:solidFill>
    <a:ln>
      <a:solidFill>
        <a:prstClr val="black">
          <a:lumMod val="50000"/>
          <a:lumOff val="50000"/>
        </a:prstClr>
      </a:solidFill>
    </a:ln>
    <a:effectLst>
      <a:outerShdw blurRad="50800" dist="38100" dir="2700000" algn="tl" rotWithShape="0">
        <a:prstClr val="black">
          <a:alpha val="40000"/>
        </a:prstClr>
      </a:outerShdw>
    </a:effectLst>
  </c:sp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style val="37"/>
  <c:chart>
    <c:title>
      <c:tx>
        <c:rich>
          <a:bodyPr/>
          <a:lstStyle/>
          <a:p>
            <a:pPr>
              <a:defRPr sz="1600"/>
            </a:pPr>
            <a:r>
              <a:rPr lang="en-US" sz="1600" b="1" dirty="0" smtClean="0"/>
              <a:t>2007  Values of Exports</a:t>
            </a:r>
            <a:r>
              <a:rPr lang="en-US" sz="1600" b="1" baseline="0" dirty="0" smtClean="0"/>
              <a:t> from &amp; Imports into </a:t>
            </a:r>
            <a:r>
              <a:rPr lang="en-US" sz="1600" b="1" i="0" u="none" strike="noStrike" baseline="0" dirty="0" smtClean="0"/>
              <a:t>Wallowa County </a:t>
            </a:r>
          </a:p>
          <a:p>
            <a:pPr>
              <a:defRPr sz="1600"/>
            </a:pPr>
            <a:r>
              <a:rPr lang="en-US" sz="1400" b="0" i="1" baseline="0" dirty="0" smtClean="0"/>
              <a:t>Source:</a:t>
            </a:r>
            <a:r>
              <a:rPr lang="en-US" sz="1400" b="0" i="0" baseline="0" dirty="0" smtClean="0"/>
              <a:t> </a:t>
            </a:r>
            <a:r>
              <a:rPr lang="en-US" sz="1400" b="0" i="0" u="none" strike="noStrike" baseline="0" dirty="0" smtClean="0"/>
              <a:t>Minnesota IMPLAN Group, Inc., </a:t>
            </a:r>
            <a:r>
              <a:rPr lang="en-US" sz="1400" b="0" i="0" u="none" strike="noStrike" baseline="0" dirty="0" err="1" smtClean="0"/>
              <a:t>Sorte</a:t>
            </a:r>
            <a:r>
              <a:rPr lang="en-US" sz="1400" b="0" i="0" u="none" strike="noStrike" baseline="0" dirty="0" smtClean="0"/>
              <a:t> (2009)</a:t>
            </a:r>
            <a:endParaRPr lang="en-US" sz="1400" b="0" i="1" dirty="0"/>
          </a:p>
        </c:rich>
      </c:tx>
      <c:layout>
        <c:manualLayout>
          <c:xMode val="edge"/>
          <c:yMode val="edge"/>
          <c:x val="0.14589015151515167"/>
          <c:y val="4.1958041958042008E-2"/>
        </c:manualLayout>
      </c:layout>
    </c:title>
    <c:view3D>
      <c:rAngAx val="1"/>
    </c:view3D>
    <c:plotArea>
      <c:layout/>
      <c:bar3DChart>
        <c:barDir val="col"/>
        <c:grouping val="clustered"/>
        <c:ser>
          <c:idx val="0"/>
          <c:order val="0"/>
          <c:tx>
            <c:strRef>
              <c:f>Sheet1!$B$1</c:f>
              <c:strCache>
                <c:ptCount val="1"/>
                <c:pt idx="0">
                  <c:v>Value of Exports</c:v>
                </c:pt>
              </c:strCache>
            </c:strRef>
          </c:tx>
          <c:dLbls>
            <c:dLbl>
              <c:idx val="0"/>
              <c:layout>
                <c:manualLayout>
                  <c:x val="0"/>
                  <c:y val="0.11888111888111889"/>
                </c:manualLayout>
              </c:layout>
              <c:showVal val="1"/>
            </c:dLbl>
            <c:txPr>
              <a:bodyPr/>
              <a:lstStyle/>
              <a:p>
                <a:pPr>
                  <a:defRPr sz="1600"/>
                </a:pPr>
                <a:endParaRPr lang="en-US"/>
              </a:p>
            </c:txPr>
            <c:showVal val="1"/>
          </c:dLbls>
          <c:cat>
            <c:strRef>
              <c:f>Sheet1!$A$2</c:f>
              <c:strCache>
                <c:ptCount val="1"/>
                <c:pt idx="0">
                  <c:v>Category 1</c:v>
                </c:pt>
              </c:strCache>
            </c:strRef>
          </c:cat>
          <c:val>
            <c:numRef>
              <c:f>Sheet1!$B$2</c:f>
              <c:numCache>
                <c:formatCode>"$"#,##0_);[Red]\("$"#,##0\)</c:formatCode>
                <c:ptCount val="1"/>
                <c:pt idx="0">
                  <c:v>165</c:v>
                </c:pt>
              </c:numCache>
            </c:numRef>
          </c:val>
        </c:ser>
        <c:ser>
          <c:idx val="1"/>
          <c:order val="1"/>
          <c:tx>
            <c:strRef>
              <c:f>Sheet1!$C$1</c:f>
              <c:strCache>
                <c:ptCount val="1"/>
                <c:pt idx="0">
                  <c:v>Value of Imports</c:v>
                </c:pt>
              </c:strCache>
            </c:strRef>
          </c:tx>
          <c:dLbls>
            <c:dLbl>
              <c:idx val="0"/>
              <c:layout>
                <c:manualLayout>
                  <c:x val="0"/>
                  <c:y val="0.10489510489510492"/>
                </c:manualLayout>
              </c:layout>
              <c:showVal val="1"/>
            </c:dLbl>
            <c:txPr>
              <a:bodyPr/>
              <a:lstStyle/>
              <a:p>
                <a:pPr>
                  <a:defRPr sz="1600"/>
                </a:pPr>
                <a:endParaRPr lang="en-US"/>
              </a:p>
            </c:txPr>
            <c:showVal val="1"/>
          </c:dLbls>
          <c:cat>
            <c:strRef>
              <c:f>Sheet1!$A$2</c:f>
              <c:strCache>
                <c:ptCount val="1"/>
                <c:pt idx="0">
                  <c:v>Category 1</c:v>
                </c:pt>
              </c:strCache>
            </c:strRef>
          </c:cat>
          <c:val>
            <c:numRef>
              <c:f>Sheet1!$C$2</c:f>
              <c:numCache>
                <c:formatCode>"$"#,##0_);[Red]\("$"#,##0\)</c:formatCode>
                <c:ptCount val="1"/>
                <c:pt idx="0">
                  <c:v>250</c:v>
                </c:pt>
              </c:numCache>
            </c:numRef>
          </c:val>
        </c:ser>
        <c:dLbls>
          <c:showVal val="1"/>
        </c:dLbls>
        <c:shape val="box"/>
        <c:axId val="113185920"/>
        <c:axId val="113187456"/>
        <c:axId val="0"/>
      </c:bar3DChart>
      <c:catAx>
        <c:axId val="113185920"/>
        <c:scaling>
          <c:orientation val="minMax"/>
        </c:scaling>
        <c:delete val="1"/>
        <c:axPos val="b"/>
        <c:tickLblPos val="none"/>
        <c:crossAx val="113187456"/>
        <c:crosses val="autoZero"/>
        <c:auto val="1"/>
        <c:lblAlgn val="ctr"/>
        <c:lblOffset val="100"/>
      </c:catAx>
      <c:valAx>
        <c:axId val="113187456"/>
        <c:scaling>
          <c:orientation val="minMax"/>
        </c:scaling>
        <c:axPos val="l"/>
        <c:majorGridlines/>
        <c:title>
          <c:tx>
            <c:rich>
              <a:bodyPr rot="-5400000" vert="horz"/>
              <a:lstStyle/>
              <a:p>
                <a:pPr>
                  <a:defRPr sz="1600"/>
                </a:pPr>
                <a:r>
                  <a:rPr lang="en-US" sz="1600"/>
                  <a:t>Millions of Dollars</a:t>
                </a:r>
              </a:p>
            </c:rich>
          </c:tx>
          <c:layout/>
        </c:title>
        <c:numFmt formatCode="&quot;$&quot;#,##0_);[Red]\(&quot;$&quot;#,##0\)" sourceLinked="1"/>
        <c:tickLblPos val="nextTo"/>
        <c:txPr>
          <a:bodyPr/>
          <a:lstStyle/>
          <a:p>
            <a:pPr>
              <a:defRPr sz="1600"/>
            </a:pPr>
            <a:endParaRPr lang="en-US"/>
          </a:p>
        </c:txPr>
        <c:crossAx val="113185920"/>
        <c:crosses val="autoZero"/>
        <c:crossBetween val="between"/>
      </c:valAx>
    </c:plotArea>
    <c:legend>
      <c:legendPos val="r"/>
      <c:layout/>
      <c:txPr>
        <a:bodyPr/>
        <a:lstStyle/>
        <a:p>
          <a:pPr>
            <a:defRPr sz="1600"/>
          </a:pPr>
          <a:endParaRPr lang="en-US"/>
        </a:p>
      </c:txPr>
    </c:legend>
    <c:plotVisOnly val="1"/>
  </c:chart>
  <c:spPr>
    <a:noFill/>
    <a:ln>
      <a:noFill/>
    </a:ln>
  </c:spPr>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400" b="1" i="0" kern="1200" baseline="0" dirty="0">
                <a:solidFill>
                  <a:srgbClr val="000000"/>
                </a:solidFill>
              </a:rPr>
              <a:t>Businesses by Employee Size, Wallowa County, OR </a:t>
            </a:r>
            <a:endParaRPr lang="en-US" sz="1400" dirty="0"/>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400" b="1" i="0" kern="1200" baseline="0" dirty="0">
                <a:solidFill>
                  <a:srgbClr val="000000"/>
                </a:solidFill>
              </a:rPr>
              <a:t>1st Quarter 2009</a:t>
            </a:r>
            <a:endParaRPr lang="en-US" sz="1400" dirty="0"/>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200" b="0" i="1" dirty="0"/>
              <a:t>Source: </a:t>
            </a:r>
            <a:r>
              <a:rPr lang="en-US" sz="1200" b="0" i="0" dirty="0"/>
              <a:t>OR Employment Department</a:t>
            </a:r>
          </a:p>
        </c:rich>
      </c:tx>
      <c:layout/>
    </c:title>
    <c:plotArea>
      <c:layout>
        <c:manualLayout>
          <c:layoutTarget val="inner"/>
          <c:xMode val="edge"/>
          <c:yMode val="edge"/>
          <c:x val="7.4286633982073094E-2"/>
          <c:y val="0.32591084382952845"/>
          <c:w val="0.52939904917545688"/>
          <c:h val="0.45669414623997501"/>
        </c:manualLayout>
      </c:layout>
      <c:pieChart>
        <c:varyColors val="1"/>
        <c:ser>
          <c:idx val="0"/>
          <c:order val="0"/>
          <c:dLbls>
            <c:dLbl>
              <c:idx val="0"/>
              <c:layout>
                <c:manualLayout>
                  <c:x val="2.3744291554473402E-2"/>
                  <c:y val="5.7777749470218985E-2"/>
                </c:manualLayout>
              </c:layout>
              <c:tx>
                <c:rich>
                  <a:bodyPr/>
                  <a:lstStyle/>
                  <a:p>
                    <a:r>
                      <a:rPr lang="en-US" sz="1300"/>
                      <a:t>86, </a:t>
                    </a:r>
                  </a:p>
                  <a:p>
                    <a:r>
                      <a:rPr lang="en-US" sz="1300"/>
                      <a:t>23%</a:t>
                    </a:r>
                  </a:p>
                </c:rich>
              </c:tx>
              <c:dLblPos val="outEnd"/>
              <c:showVal val="1"/>
              <c:showPercent val="1"/>
            </c:dLbl>
            <c:dLbl>
              <c:idx val="1"/>
              <c:layout>
                <c:manualLayout>
                  <c:x val="0.18757990328033941"/>
                  <c:y val="-5.3925899505537715E-2"/>
                </c:manualLayout>
              </c:layout>
              <c:tx>
                <c:rich>
                  <a:bodyPr/>
                  <a:lstStyle/>
                  <a:p>
                    <a:r>
                      <a:rPr lang="en-US" sz="1300"/>
                      <a:t>191, </a:t>
                    </a:r>
                  </a:p>
                  <a:p>
                    <a:r>
                      <a:rPr lang="en-US" sz="1300"/>
                      <a:t>51%</a:t>
                    </a:r>
                  </a:p>
                </c:rich>
              </c:tx>
              <c:dLblPos val="outEnd"/>
              <c:showVal val="1"/>
              <c:showPercent val="1"/>
            </c:dLbl>
            <c:dLbl>
              <c:idx val="2"/>
              <c:layout>
                <c:manualLayout>
                  <c:x val="1.7327539246273484E-2"/>
                  <c:y val="-3.8788321273906141E-2"/>
                </c:manualLayout>
              </c:layout>
              <c:tx>
                <c:rich>
                  <a:bodyPr/>
                  <a:lstStyle/>
                  <a:p>
                    <a:r>
                      <a:rPr lang="en-US" sz="1300"/>
                      <a:t>68, </a:t>
                    </a:r>
                  </a:p>
                  <a:p>
                    <a:r>
                      <a:rPr lang="en-US" sz="1300"/>
                      <a:t>18%</a:t>
                    </a:r>
                  </a:p>
                </c:rich>
              </c:tx>
              <c:dLblPos val="bestFit"/>
              <c:showVal val="1"/>
              <c:showPercent val="1"/>
            </c:dLbl>
            <c:dLbl>
              <c:idx val="3"/>
              <c:layout>
                <c:manualLayout>
                  <c:x val="3.0293666121923479E-2"/>
                  <c:y val="9.1126035930927073E-3"/>
                </c:manualLayout>
              </c:layout>
              <c:tx>
                <c:rich>
                  <a:bodyPr/>
                  <a:lstStyle/>
                  <a:p>
                    <a:r>
                      <a:rPr lang="en-US" sz="1300"/>
                      <a:t>32, </a:t>
                    </a:r>
                  </a:p>
                  <a:p>
                    <a:r>
                      <a:rPr lang="en-US" sz="1300"/>
                      <a:t>8%</a:t>
                    </a:r>
                  </a:p>
                </c:rich>
              </c:tx>
              <c:dLblPos val="bestFit"/>
              <c:showVal val="1"/>
              <c:showPercent val="1"/>
            </c:dLbl>
            <c:txPr>
              <a:bodyPr/>
              <a:lstStyle/>
              <a:p>
                <a:pPr>
                  <a:defRPr sz="1300"/>
                </a:pPr>
                <a:endParaRPr lang="en-US"/>
              </a:p>
            </c:txPr>
            <c:dLblPos val="outEnd"/>
            <c:showVal val="1"/>
            <c:showPercent val="1"/>
          </c:dLbls>
          <c:cat>
            <c:strRef>
              <c:f>Sheet1!$A$901:$A$904</c:f>
              <c:strCache>
                <c:ptCount val="4"/>
                <c:pt idx="0">
                  <c:v>Businesses with 0 employees</c:v>
                </c:pt>
                <c:pt idx="1">
                  <c:v>Businesses with 1-4 employees</c:v>
                </c:pt>
                <c:pt idx="2">
                  <c:v>Businesses with 5-9 employees</c:v>
                </c:pt>
                <c:pt idx="3">
                  <c:v>Businesses with 10 or more employees</c:v>
                </c:pt>
              </c:strCache>
            </c:strRef>
          </c:cat>
          <c:val>
            <c:numRef>
              <c:f>Sheet1!$B$901:$B$904</c:f>
              <c:numCache>
                <c:formatCode>General</c:formatCode>
                <c:ptCount val="4"/>
                <c:pt idx="0">
                  <c:v>86</c:v>
                </c:pt>
                <c:pt idx="1">
                  <c:v>191</c:v>
                </c:pt>
                <c:pt idx="2">
                  <c:v>68</c:v>
                </c:pt>
                <c:pt idx="3">
                  <c:v>32</c:v>
                </c:pt>
              </c:numCache>
            </c:numRef>
          </c:val>
        </c:ser>
        <c:dLbls>
          <c:showPercent val="1"/>
        </c:dLbls>
        <c:firstSliceAng val="0"/>
      </c:pieChart>
    </c:plotArea>
    <c:legend>
      <c:legendPos val="r"/>
      <c:layout>
        <c:manualLayout>
          <c:xMode val="edge"/>
          <c:yMode val="edge"/>
          <c:x val="0.69650324369831162"/>
          <c:y val="0.22659006505981583"/>
          <c:w val="0.28926187292626182"/>
          <c:h val="0.69988644757342622"/>
        </c:manualLayout>
      </c:layout>
      <c:txPr>
        <a:bodyPr/>
        <a:lstStyle/>
        <a:p>
          <a:pPr>
            <a:defRPr sz="1400"/>
          </a:pPr>
          <a:endParaRPr lang="en-US"/>
        </a:p>
      </c:txPr>
    </c:legend>
    <c:plotVisOnly val="1"/>
  </c:chart>
  <c:spPr>
    <a:solidFill>
      <a:schemeClr val="bg2">
        <a:lumMod val="90000"/>
      </a:schemeClr>
    </a:solidFill>
    <a:ln>
      <a:solidFill>
        <a:schemeClr val="tx1">
          <a:lumMod val="50000"/>
          <a:lumOff val="50000"/>
        </a:schemeClr>
      </a:solidFill>
    </a:ln>
    <a:effectLst>
      <a:outerShdw blurRad="50800" dist="38100" dir="2700000" algn="tl" rotWithShape="0">
        <a:prstClr val="black">
          <a:alpha val="40000"/>
        </a:prstClr>
      </a:outerShdw>
    </a:effectLst>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sz="1600" b="1" i="0" baseline="0" dirty="0">
                <a:latin typeface="+mn-lt"/>
              </a:rPr>
              <a:t>Percentage of Jobs by Industry, Wallowa County, OR 2007</a:t>
            </a:r>
            <a:endParaRPr lang="en-US" sz="1600" dirty="0">
              <a:latin typeface="+mn-lt"/>
            </a:endParaRPr>
          </a:p>
          <a:p>
            <a:pPr>
              <a:defRPr/>
            </a:pPr>
            <a:r>
              <a:rPr lang="en-US" sz="1200" b="0" i="1" baseline="0" dirty="0">
                <a:latin typeface="+mn-lt"/>
              </a:rPr>
              <a:t>Source: </a:t>
            </a:r>
            <a:r>
              <a:rPr lang="en-US" sz="1200" b="0" i="0" baseline="0" dirty="0">
                <a:latin typeface="+mn-lt"/>
              </a:rPr>
              <a:t>U.S. Bureau of Economic Analysis</a:t>
            </a:r>
            <a:endParaRPr lang="en-US" sz="1050" b="0" i="0" baseline="0" dirty="0">
              <a:latin typeface="+mn-lt"/>
            </a:endParaRPr>
          </a:p>
        </c:rich>
      </c:tx>
      <c:layout/>
    </c:title>
    <c:plotArea>
      <c:layout>
        <c:manualLayout>
          <c:layoutTarget val="inner"/>
          <c:xMode val="edge"/>
          <c:yMode val="edge"/>
          <c:x val="0.14848308681041067"/>
          <c:y val="0.15489854506818049"/>
          <c:w val="0.3240362302842989"/>
          <c:h val="0.77182609528878898"/>
        </c:manualLayout>
      </c:layout>
      <c:pieChart>
        <c:varyColors val="1"/>
        <c:ser>
          <c:idx val="0"/>
          <c:order val="0"/>
          <c:spPr>
            <a:ln>
              <a:solidFill>
                <a:prstClr val="black"/>
              </a:solidFill>
            </a:ln>
          </c:spPr>
          <c:dPt>
            <c:idx val="5"/>
            <c:spPr>
              <a:noFill/>
              <a:ln>
                <a:solidFill>
                  <a:prstClr val="black"/>
                </a:solidFill>
                <a:prstDash val="dash"/>
              </a:ln>
            </c:spPr>
          </c:dPt>
          <c:dLbls>
            <c:dLbl>
              <c:idx val="5"/>
              <c:layout>
                <c:manualLayout>
                  <c:x val="0.11188813926989791"/>
                  <c:y val="0"/>
                </c:manualLayout>
              </c:layout>
              <c:dLblPos val="bestFit"/>
              <c:showVal val="1"/>
            </c:dLbl>
            <c:txPr>
              <a:bodyPr/>
              <a:lstStyle/>
              <a:p>
                <a:pPr>
                  <a:defRPr sz="1600"/>
                </a:pPr>
                <a:endParaRPr lang="en-US"/>
              </a:p>
            </c:txPr>
            <c:dLblPos val="outEnd"/>
            <c:showVal val="1"/>
            <c:showLeaderLines val="1"/>
          </c:dLbls>
          <c:cat>
            <c:strRef>
              <c:f>Sheet1!$A$924:$A$929</c:f>
              <c:strCache>
                <c:ptCount val="6"/>
                <c:pt idx="0">
                  <c:v>Ag. proprietors &amp; laborers, Forestry, fishing, mining, etc.</c:v>
                </c:pt>
                <c:pt idx="1">
                  <c:v>Manufacturing</c:v>
                </c:pt>
                <c:pt idx="2">
                  <c:v>Retail trade</c:v>
                </c:pt>
                <c:pt idx="3">
                  <c:v>Professional, scientific, management, admin, and waste mgmt services</c:v>
                </c:pt>
                <c:pt idx="4">
                  <c:v>Arts, entertainment, recreation, accommodation, and food services</c:v>
                </c:pt>
                <c:pt idx="5">
                  <c:v>Other industries</c:v>
                </c:pt>
              </c:strCache>
            </c:strRef>
          </c:cat>
          <c:val>
            <c:numRef>
              <c:f>Sheet1!$D$924:$D$929</c:f>
              <c:numCache>
                <c:formatCode>0%</c:formatCode>
                <c:ptCount val="6"/>
                <c:pt idx="0">
                  <c:v>0.19009983361064892</c:v>
                </c:pt>
                <c:pt idx="1">
                  <c:v>5.1164725457570719E-2</c:v>
                </c:pt>
                <c:pt idx="2">
                  <c:v>0.11772046589018303</c:v>
                </c:pt>
                <c:pt idx="3">
                  <c:v>6.6347753743760396E-2</c:v>
                </c:pt>
                <c:pt idx="4">
                  <c:v>9.7961730449251189E-2</c:v>
                </c:pt>
                <c:pt idx="5">
                  <c:v>0.4748336106489186</c:v>
                </c:pt>
              </c:numCache>
            </c:numRef>
          </c:val>
        </c:ser>
        <c:dLbls>
          <c:showVal val="1"/>
        </c:dLbls>
        <c:firstSliceAng val="0"/>
      </c:pieChart>
    </c:plotArea>
    <c:legend>
      <c:legendPos val="r"/>
      <c:layout>
        <c:manualLayout>
          <c:xMode val="edge"/>
          <c:yMode val="edge"/>
          <c:x val="0.62688007457011885"/>
          <c:y val="0.23299446370441329"/>
          <c:w val="0.36377413103735901"/>
          <c:h val="0.72389599091102164"/>
        </c:manualLayout>
      </c:layout>
      <c:txPr>
        <a:bodyPr/>
        <a:lstStyle/>
        <a:p>
          <a:pPr>
            <a:defRPr sz="1300">
              <a:latin typeface="Calibri" pitchFamily="34" charset="0"/>
            </a:defRPr>
          </a:pPr>
          <a:endParaRPr lang="en-US"/>
        </a:p>
      </c:txPr>
    </c:legend>
    <c:plotVisOnly val="1"/>
  </c:chart>
  <c:spPr>
    <a:solidFill>
      <a:srgbClr val="EEECE1">
        <a:lumMod val="90000"/>
      </a:srgbClr>
    </a:solidFill>
    <a:ln>
      <a:solidFill>
        <a:sysClr val="windowText" lastClr="000000">
          <a:lumMod val="50000"/>
          <a:lumOff val="50000"/>
        </a:sysClr>
      </a:solidFill>
    </a:ln>
    <a:effectLst>
      <a:outerShdw blurRad="50800" dist="38100" dir="2700000" algn="tl" rotWithShape="0">
        <a:prstClr val="black">
          <a:alpha val="40000"/>
        </a:prstClr>
      </a:outerShdw>
    </a:effectLst>
  </c:sp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sz="1600" baseline="0" dirty="0"/>
              <a:t>Wallowa County Land Use, 2009</a:t>
            </a:r>
          </a:p>
          <a:p>
            <a:pPr>
              <a:defRPr/>
            </a:pPr>
            <a:r>
              <a:rPr lang="en-US" sz="1300" b="0" i="1" baseline="0" dirty="0"/>
              <a:t>Sources: USDA Census of Agriculture, US Forest Service</a:t>
            </a:r>
            <a:endParaRPr lang="en-US" sz="1300" b="0" i="1" dirty="0"/>
          </a:p>
        </c:rich>
      </c:tx>
      <c:layout/>
    </c:title>
    <c:plotArea>
      <c:layout>
        <c:manualLayout>
          <c:layoutTarget val="inner"/>
          <c:xMode val="edge"/>
          <c:yMode val="edge"/>
          <c:x val="9.6332078540612875E-2"/>
          <c:y val="0.19628787437995387"/>
          <c:w val="0.44013267524825139"/>
          <c:h val="0.68311613700326157"/>
        </c:manualLayout>
      </c:layout>
      <c:pieChart>
        <c:varyColors val="1"/>
        <c:ser>
          <c:idx val="0"/>
          <c:order val="0"/>
          <c:spPr>
            <a:effectLst>
              <a:outerShdw blurRad="50800" dist="38100" dir="5400000" algn="t" rotWithShape="0">
                <a:prstClr val="black">
                  <a:alpha val="40000"/>
                </a:prstClr>
              </a:outerShdw>
            </a:effectLst>
          </c:spPr>
          <c:dPt>
            <c:idx val="0"/>
            <c:explosion val="7"/>
            <c:spPr>
              <a:noFill/>
              <a:ln>
                <a:solidFill>
                  <a:schemeClr val="tx1"/>
                </a:solidFill>
                <a:prstDash val="dash"/>
              </a:ln>
              <a:effectLst>
                <a:outerShdw blurRad="50800" dist="38100" dir="5400000" algn="t" rotWithShape="0">
                  <a:prstClr val="black">
                    <a:alpha val="40000"/>
                  </a:prstClr>
                </a:outerShdw>
              </a:effectLst>
            </c:spPr>
          </c:dPt>
          <c:dPt>
            <c:idx val="1"/>
            <c:explosion val="7"/>
            <c:spPr>
              <a:noFill/>
              <a:ln>
                <a:solidFill>
                  <a:schemeClr val="accent2"/>
                </a:solidFill>
                <a:prstDash val="dash"/>
              </a:ln>
              <a:effectLst>
                <a:outerShdw blurRad="50800" dist="38100" dir="5400000" algn="t" rotWithShape="0">
                  <a:prstClr val="black">
                    <a:alpha val="40000"/>
                  </a:prstClr>
                </a:outerShdw>
              </a:effectLst>
            </c:spPr>
          </c:dPt>
          <c:dPt>
            <c:idx val="6"/>
            <c:spPr>
              <a:solidFill>
                <a:schemeClr val="bg1"/>
              </a:solidFill>
              <a:effectLst>
                <a:outerShdw blurRad="50800" dist="38100" dir="5400000" algn="t" rotWithShape="0">
                  <a:prstClr val="black">
                    <a:alpha val="40000"/>
                  </a:prstClr>
                </a:outerShdw>
              </a:effectLst>
            </c:spPr>
          </c:dPt>
          <c:dLbls>
            <c:dLbl>
              <c:idx val="0"/>
              <c:layout>
                <c:manualLayout>
                  <c:x val="-7.3036370453693336E-2"/>
                  <c:y val="0.15644306800642901"/>
                </c:manualLayout>
              </c:layout>
              <c:tx>
                <c:rich>
                  <a:bodyPr/>
                  <a:lstStyle/>
                  <a:p>
                    <a:r>
                      <a:rPr lang="en-US" sz="1600"/>
                      <a:t>423,748</a:t>
                    </a:r>
                  </a:p>
                </c:rich>
              </c:tx>
              <c:dLblPos val="bestFit"/>
              <c:showVal val="1"/>
              <c:showCatName val="1"/>
              <c:showPercent val="1"/>
            </c:dLbl>
            <c:dLbl>
              <c:idx val="1"/>
              <c:layout>
                <c:manualLayout>
                  <c:x val="-9.2034370703662147E-2"/>
                  <c:y val="-0.12361359085519059"/>
                </c:manualLayout>
              </c:layout>
              <c:tx>
                <c:rich>
                  <a:bodyPr/>
                  <a:lstStyle/>
                  <a:p>
                    <a:r>
                      <a:rPr lang="en-US" sz="1600"/>
                      <a:t>579,648</a:t>
                    </a:r>
                  </a:p>
                </c:rich>
              </c:tx>
              <c:dLblPos val="bestFit"/>
              <c:showVal val="1"/>
              <c:showCatName val="1"/>
              <c:showPercent val="1"/>
            </c:dLbl>
            <c:dLbl>
              <c:idx val="2"/>
              <c:layout>
                <c:manualLayout>
                  <c:x val="-6.4338241502455429E-3"/>
                  <c:y val="1.664263275395092E-2"/>
                </c:manualLayout>
              </c:layout>
              <c:tx>
                <c:rich>
                  <a:bodyPr/>
                  <a:lstStyle/>
                  <a:p>
                    <a:r>
                      <a:rPr lang="en-US" sz="1600"/>
                      <a:t>60,793</a:t>
                    </a:r>
                  </a:p>
                </c:rich>
              </c:tx>
              <c:dLblPos val="bestFit"/>
              <c:showVal val="1"/>
              <c:showCatName val="1"/>
              <c:showPercent val="1"/>
            </c:dLbl>
            <c:dLbl>
              <c:idx val="3"/>
              <c:layout>
                <c:manualLayout>
                  <c:x val="-9.221814615351881E-2"/>
                  <c:y val="-2.99572107242096E-2"/>
                </c:manualLayout>
              </c:layout>
              <c:tx>
                <c:rich>
                  <a:bodyPr/>
                  <a:lstStyle/>
                  <a:p>
                    <a:r>
                      <a:rPr lang="en-US" sz="1600"/>
                      <a:t>44,775</a:t>
                    </a:r>
                  </a:p>
                </c:rich>
              </c:tx>
              <c:dLblPos val="bestFit"/>
              <c:showVal val="1"/>
              <c:showCatName val="1"/>
              <c:showPercent val="1"/>
            </c:dLbl>
            <c:dLbl>
              <c:idx val="4"/>
              <c:layout>
                <c:manualLayout>
                  <c:x val="-6.433824150245503E-3"/>
                  <c:y val="-5.9914421448419443E-2"/>
                </c:manualLayout>
              </c:layout>
              <c:tx>
                <c:rich>
                  <a:bodyPr/>
                  <a:lstStyle/>
                  <a:p>
                    <a:r>
                      <a:rPr lang="en-US" sz="1600"/>
                      <a:t>354,568</a:t>
                    </a:r>
                  </a:p>
                </c:rich>
              </c:tx>
              <c:dLblPos val="bestFit"/>
              <c:showVal val="1"/>
              <c:showCatName val="1"/>
              <c:showPercent val="1"/>
            </c:dLbl>
            <c:dLbl>
              <c:idx val="5"/>
              <c:layout>
                <c:manualLayout>
                  <c:x val="-5.4161979752530972E-3"/>
                  <c:y val="6.2826607254134373E-2"/>
                </c:manualLayout>
              </c:layout>
              <c:tx>
                <c:rich>
                  <a:bodyPr/>
                  <a:lstStyle/>
                  <a:p>
                    <a:r>
                      <a:rPr lang="en-US" sz="1600"/>
                      <a:t>548,978</a:t>
                    </a:r>
                  </a:p>
                </c:rich>
              </c:tx>
              <c:dLblPos val="bestFit"/>
              <c:showVal val="1"/>
              <c:showCatName val="1"/>
              <c:showPercent val="1"/>
            </c:dLbl>
            <c:dLbl>
              <c:idx val="6"/>
              <c:layout>
                <c:manualLayout>
                  <c:x val="-0.10079657835384621"/>
                  <c:y val="1.9971473816139805E-2"/>
                </c:manualLayout>
              </c:layout>
              <c:tx>
                <c:rich>
                  <a:bodyPr/>
                  <a:lstStyle/>
                  <a:p>
                    <a:r>
                      <a:rPr lang="en-US" sz="1600"/>
                      <a:t>507</a:t>
                    </a:r>
                  </a:p>
                </c:rich>
              </c:tx>
              <c:dLblPos val="bestFit"/>
              <c:showVal val="1"/>
              <c:showCatName val="1"/>
              <c:showPercent val="1"/>
            </c:dLbl>
            <c:txPr>
              <a:bodyPr/>
              <a:lstStyle/>
              <a:p>
                <a:pPr>
                  <a:defRPr sz="1600"/>
                </a:pPr>
                <a:endParaRPr lang="en-US"/>
              </a:p>
            </c:txPr>
            <c:dLblPos val="outEnd"/>
            <c:showVal val="1"/>
            <c:showCatName val="1"/>
            <c:showPercent val="1"/>
            <c:showLeaderLines val="1"/>
          </c:dLbls>
          <c:cat>
            <c:strRef>
              <c:f>Sheet1!$L$940:$L$946</c:f>
              <c:strCache>
                <c:ptCount val="7"/>
                <c:pt idx="0">
                  <c:v>Public Wilderness Acres</c:v>
                </c:pt>
                <c:pt idx="1">
                  <c:v>Residential, Commercial, Industrial, Private reserves, and Other</c:v>
                </c:pt>
                <c:pt idx="2">
                  <c:v>Private Woodland Acres</c:v>
                </c:pt>
                <c:pt idx="3">
                  <c:v>Private Cropland Acres</c:v>
                </c:pt>
                <c:pt idx="4">
                  <c:v>Private Permanent Pasture or rangeland Acres</c:v>
                </c:pt>
                <c:pt idx="5">
                  <c:v>Forest Service Permitee Acres</c:v>
                </c:pt>
                <c:pt idx="6">
                  <c:v>Wallowa-Whitman Natl. Forest Timber Sale Acres</c:v>
                </c:pt>
              </c:strCache>
            </c:strRef>
          </c:cat>
          <c:val>
            <c:numRef>
              <c:f>Sheet1!$M$940:$M$946</c:f>
              <c:numCache>
                <c:formatCode>#,##0</c:formatCode>
                <c:ptCount val="7"/>
                <c:pt idx="0">
                  <c:v>423748</c:v>
                </c:pt>
                <c:pt idx="1">
                  <c:v>579648</c:v>
                </c:pt>
                <c:pt idx="2">
                  <c:v>60793</c:v>
                </c:pt>
                <c:pt idx="3">
                  <c:v>44775</c:v>
                </c:pt>
                <c:pt idx="4">
                  <c:v>354568</c:v>
                </c:pt>
                <c:pt idx="5">
                  <c:v>548978</c:v>
                </c:pt>
                <c:pt idx="6" formatCode="General">
                  <c:v>507</c:v>
                </c:pt>
              </c:numCache>
            </c:numRef>
          </c:val>
        </c:ser>
        <c:dLbls>
          <c:showVal val="1"/>
        </c:dLbls>
        <c:firstSliceAng val="0"/>
      </c:pieChart>
    </c:plotArea>
    <c:legend>
      <c:legendPos val="r"/>
      <c:layout>
        <c:manualLayout>
          <c:xMode val="edge"/>
          <c:yMode val="edge"/>
          <c:x val="0.56993200849893766"/>
          <c:y val="0.18096355230678041"/>
          <c:w val="0.41725334333208347"/>
          <c:h val="0.79576792992801981"/>
        </c:manualLayout>
      </c:layout>
      <c:txPr>
        <a:bodyPr/>
        <a:lstStyle/>
        <a:p>
          <a:pPr>
            <a:defRPr sz="1400"/>
          </a:pPr>
          <a:endParaRPr lang="en-US"/>
        </a:p>
      </c:txPr>
    </c:legend>
    <c:plotVisOnly val="1"/>
  </c:chart>
  <c:spPr>
    <a:solidFill>
      <a:schemeClr val="bg2">
        <a:lumMod val="90000"/>
      </a:schemeClr>
    </a:solidFill>
    <a:ln>
      <a:solidFill>
        <a:sysClr val="windowText" lastClr="000000">
          <a:lumMod val="50000"/>
          <a:lumOff val="50000"/>
        </a:sysClr>
      </a:solidFill>
    </a:ln>
    <a:effectLst>
      <a:outerShdw blurRad="50800" dist="38100" dir="2700000" algn="tl" rotWithShape="0">
        <a:prstClr val="black">
          <a:alpha val="40000"/>
        </a:prstClr>
      </a:outerShdw>
    </a:effectLst>
  </c:spPr>
  <c:externalData r:id="rId2"/>
</c:chartSpace>
</file>

<file path=ppt/drawings/drawing1.xml><?xml version="1.0" encoding="utf-8"?>
<c:userShapes xmlns:c="http://schemas.openxmlformats.org/drawingml/2006/chart">
  <cdr:relSizeAnchor xmlns:cdr="http://schemas.openxmlformats.org/drawingml/2006/chartDrawing">
    <cdr:from>
      <cdr:x>0.45533</cdr:x>
      <cdr:y>0.34</cdr:y>
    </cdr:from>
    <cdr:to>
      <cdr:x>0.54442</cdr:x>
      <cdr:y>0.54</cdr:y>
    </cdr:to>
    <cdr:sp macro="" textlink="">
      <cdr:nvSpPr>
        <cdr:cNvPr id="2" name="Oval 1"/>
        <cdr:cNvSpPr/>
      </cdr:nvSpPr>
      <cdr:spPr>
        <a:xfrm xmlns:a="http://schemas.openxmlformats.org/drawingml/2006/main">
          <a:off x="3505200" y="1295400"/>
          <a:ext cx="685800" cy="762000"/>
        </a:xfrm>
        <a:prstGeom xmlns:a="http://schemas.openxmlformats.org/drawingml/2006/main" prst="ellipse">
          <a:avLst/>
        </a:prstGeom>
        <a:noFill xmlns:a="http://schemas.openxmlformats.org/drawingml/2006/main"/>
        <a:ln xmlns:a="http://schemas.openxmlformats.org/drawingml/2006/main" w="28575" cap="flat" cmpd="sng" algn="ctr">
          <a:solidFill>
            <a:srgbClr val="00B05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Georgia"/>
            </a:defRPr>
          </a:lvl1pPr>
          <a:lvl2pPr marL="457200" algn="l" defTabSz="914400" rtl="0" eaLnBrk="1" latinLnBrk="0" hangingPunct="1">
            <a:defRPr sz="1800" kern="1200">
              <a:solidFill>
                <a:sysClr val="window" lastClr="FFFFFF"/>
              </a:solidFill>
              <a:latin typeface="Georgia"/>
            </a:defRPr>
          </a:lvl2pPr>
          <a:lvl3pPr marL="914400" algn="l" defTabSz="914400" rtl="0" eaLnBrk="1" latinLnBrk="0" hangingPunct="1">
            <a:defRPr sz="1800" kern="1200">
              <a:solidFill>
                <a:sysClr val="window" lastClr="FFFFFF"/>
              </a:solidFill>
              <a:latin typeface="Georgia"/>
            </a:defRPr>
          </a:lvl3pPr>
          <a:lvl4pPr marL="1371600" algn="l" defTabSz="914400" rtl="0" eaLnBrk="1" latinLnBrk="0" hangingPunct="1">
            <a:defRPr sz="1800" kern="1200">
              <a:solidFill>
                <a:sysClr val="window" lastClr="FFFFFF"/>
              </a:solidFill>
              <a:latin typeface="Georgia"/>
            </a:defRPr>
          </a:lvl4pPr>
          <a:lvl5pPr marL="1828800" algn="l" defTabSz="914400" rtl="0" eaLnBrk="1" latinLnBrk="0" hangingPunct="1">
            <a:defRPr sz="1800" kern="1200">
              <a:solidFill>
                <a:sysClr val="window" lastClr="FFFFFF"/>
              </a:solidFill>
              <a:latin typeface="Georgia"/>
            </a:defRPr>
          </a:lvl5pPr>
          <a:lvl6pPr marL="2286000" algn="l" defTabSz="914400" rtl="0" eaLnBrk="1" latinLnBrk="0" hangingPunct="1">
            <a:defRPr sz="1800" kern="1200">
              <a:solidFill>
                <a:sysClr val="window" lastClr="FFFFFF"/>
              </a:solidFill>
              <a:latin typeface="Georgia"/>
            </a:defRPr>
          </a:lvl6pPr>
          <a:lvl7pPr marL="2743200" algn="l" defTabSz="914400" rtl="0" eaLnBrk="1" latinLnBrk="0" hangingPunct="1">
            <a:defRPr sz="1800" kern="1200">
              <a:solidFill>
                <a:sysClr val="window" lastClr="FFFFFF"/>
              </a:solidFill>
              <a:latin typeface="Georgia"/>
            </a:defRPr>
          </a:lvl7pPr>
          <a:lvl8pPr marL="3200400" algn="l" defTabSz="914400" rtl="0" eaLnBrk="1" latinLnBrk="0" hangingPunct="1">
            <a:defRPr sz="1800" kern="1200">
              <a:solidFill>
                <a:sysClr val="window" lastClr="FFFFFF"/>
              </a:solidFill>
              <a:latin typeface="Georgia"/>
            </a:defRPr>
          </a:lvl8pPr>
          <a:lvl9pPr marL="3657600" algn="l" defTabSz="914400" rtl="0" eaLnBrk="1" latinLnBrk="0" hangingPunct="1">
            <a:defRPr sz="1800" kern="1200">
              <a:solidFill>
                <a:sysClr val="window" lastClr="FFFFFF"/>
              </a:solidFill>
              <a:latin typeface="Georgia"/>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0.49153</cdr:x>
      <cdr:y>0.32813</cdr:y>
    </cdr:from>
    <cdr:to>
      <cdr:x>0.62098</cdr:x>
      <cdr:y>0.39162</cdr:y>
    </cdr:to>
    <cdr:sp macro="" textlink="">
      <cdr:nvSpPr>
        <cdr:cNvPr id="2" name="TextBox 1"/>
        <cdr:cNvSpPr txBox="1"/>
      </cdr:nvSpPr>
      <cdr:spPr>
        <a:xfrm xmlns:a="http://schemas.openxmlformats.org/drawingml/2006/main">
          <a:off x="2209800" y="1600200"/>
          <a:ext cx="582010" cy="3096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smtClean="0"/>
            <a:t>100%</a:t>
          </a:r>
          <a:endParaRPr lang="en-US"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0.46316</cdr:x>
      <cdr:y>0.20202</cdr:y>
    </cdr:from>
    <cdr:to>
      <cdr:x>0.54355</cdr:x>
      <cdr:y>0.28283</cdr:y>
    </cdr:to>
    <cdr:sp macro="" textlink="">
      <cdr:nvSpPr>
        <cdr:cNvPr id="2" name="TextBox 1"/>
        <cdr:cNvSpPr txBox="1"/>
      </cdr:nvSpPr>
      <cdr:spPr>
        <a:xfrm xmlns:a="http://schemas.openxmlformats.org/drawingml/2006/main">
          <a:off x="3352800" y="762000"/>
          <a:ext cx="581981" cy="3047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200" dirty="0" smtClean="0"/>
            <a:t>100%</a:t>
          </a:r>
          <a:endParaRPr lang="en-US" sz="1200" dirty="0"/>
        </a:p>
      </cdr:txBody>
    </cdr:sp>
  </cdr:relSizeAnchor>
  <cdr:relSizeAnchor xmlns:cdr="http://schemas.openxmlformats.org/drawingml/2006/chartDrawing">
    <cdr:from>
      <cdr:x>0.03158</cdr:x>
      <cdr:y>0.08081</cdr:y>
    </cdr:from>
    <cdr:to>
      <cdr:x>0.96842</cdr:x>
      <cdr:y>0.16162</cdr:y>
    </cdr:to>
    <cdr:sp macro="" textlink="">
      <cdr:nvSpPr>
        <cdr:cNvPr id="3" name="TextBox 2"/>
        <cdr:cNvSpPr txBox="1"/>
      </cdr:nvSpPr>
      <cdr:spPr>
        <a:xfrm xmlns:a="http://schemas.openxmlformats.org/drawingml/2006/main">
          <a:off x="228600" y="304800"/>
          <a:ext cx="6781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200" b="0" i="1" dirty="0" smtClean="0"/>
            <a:t>Source:</a:t>
          </a:r>
          <a:r>
            <a:rPr lang="en-US" sz="1200" b="0" i="0" dirty="0" smtClean="0"/>
            <a:t> Looking Toward</a:t>
          </a:r>
          <a:r>
            <a:rPr lang="en-US" sz="1200" b="0" i="0" baseline="0" dirty="0" smtClean="0"/>
            <a:t> the Future: Examining Aspirations among Rural Youth (</a:t>
          </a:r>
          <a:r>
            <a:rPr lang="en-US" sz="1200" b="0" i="0" baseline="0" dirty="0" err="1" smtClean="0"/>
            <a:t>Shamah</a:t>
          </a:r>
          <a:r>
            <a:rPr lang="en-US" sz="1200" b="0" i="0" baseline="0" dirty="0" smtClean="0"/>
            <a:t>, 2007)</a:t>
          </a:r>
          <a:endParaRPr lang="en-US" sz="1200" b="0" i="1" dirty="0" smtClean="0"/>
        </a:p>
      </cdr:txBody>
    </cdr:sp>
  </cdr:relSizeAnchor>
</c:userShapes>
</file>

<file path=ppt/drawings/drawing4.xml><?xml version="1.0" encoding="utf-8"?>
<c:userShapes xmlns:c="http://schemas.openxmlformats.org/drawingml/2006/chart">
  <cdr:relSizeAnchor xmlns:cdr="http://schemas.openxmlformats.org/drawingml/2006/chartDrawing">
    <cdr:from>
      <cdr:x>0.84615</cdr:x>
      <cdr:y>0.09105</cdr:y>
    </cdr:from>
    <cdr:to>
      <cdr:x>0.94231</cdr:x>
      <cdr:y>0.2959</cdr:y>
    </cdr:to>
    <cdr:sp macro="" textlink="">
      <cdr:nvSpPr>
        <cdr:cNvPr id="2" name="Oval 1"/>
        <cdr:cNvSpPr/>
      </cdr:nvSpPr>
      <cdr:spPr>
        <a:xfrm xmlns:a="http://schemas.openxmlformats.org/drawingml/2006/main">
          <a:off x="6705600" y="304800"/>
          <a:ext cx="762000" cy="685800"/>
        </a:xfrm>
        <a:prstGeom xmlns:a="http://schemas.openxmlformats.org/drawingml/2006/main" prst="ellipse">
          <a:avLst/>
        </a:prstGeom>
        <a:noFill xmlns:a="http://schemas.openxmlformats.org/drawingml/2006/main"/>
        <a:ln xmlns:a="http://schemas.openxmlformats.org/drawingml/2006/main" w="19050" cap="flat" cmpd="sng" algn="ctr">
          <a:solidFill>
            <a:srgbClr val="00B05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Georgia"/>
            </a:defRPr>
          </a:lvl1pPr>
          <a:lvl2pPr marL="457200" algn="l" defTabSz="914400" rtl="0" eaLnBrk="1" latinLnBrk="0" hangingPunct="1">
            <a:defRPr sz="1800" kern="1200">
              <a:solidFill>
                <a:sysClr val="window" lastClr="FFFFFF"/>
              </a:solidFill>
              <a:latin typeface="Georgia"/>
            </a:defRPr>
          </a:lvl2pPr>
          <a:lvl3pPr marL="914400" algn="l" defTabSz="914400" rtl="0" eaLnBrk="1" latinLnBrk="0" hangingPunct="1">
            <a:defRPr sz="1800" kern="1200">
              <a:solidFill>
                <a:sysClr val="window" lastClr="FFFFFF"/>
              </a:solidFill>
              <a:latin typeface="Georgia"/>
            </a:defRPr>
          </a:lvl3pPr>
          <a:lvl4pPr marL="1371600" algn="l" defTabSz="914400" rtl="0" eaLnBrk="1" latinLnBrk="0" hangingPunct="1">
            <a:defRPr sz="1800" kern="1200">
              <a:solidFill>
                <a:sysClr val="window" lastClr="FFFFFF"/>
              </a:solidFill>
              <a:latin typeface="Georgia"/>
            </a:defRPr>
          </a:lvl4pPr>
          <a:lvl5pPr marL="1828800" algn="l" defTabSz="914400" rtl="0" eaLnBrk="1" latinLnBrk="0" hangingPunct="1">
            <a:defRPr sz="1800" kern="1200">
              <a:solidFill>
                <a:sysClr val="window" lastClr="FFFFFF"/>
              </a:solidFill>
              <a:latin typeface="Georgia"/>
            </a:defRPr>
          </a:lvl5pPr>
          <a:lvl6pPr marL="2286000" algn="l" defTabSz="914400" rtl="0" eaLnBrk="1" latinLnBrk="0" hangingPunct="1">
            <a:defRPr sz="1800" kern="1200">
              <a:solidFill>
                <a:sysClr val="window" lastClr="FFFFFF"/>
              </a:solidFill>
              <a:latin typeface="Georgia"/>
            </a:defRPr>
          </a:lvl6pPr>
          <a:lvl7pPr marL="2743200" algn="l" defTabSz="914400" rtl="0" eaLnBrk="1" latinLnBrk="0" hangingPunct="1">
            <a:defRPr sz="1800" kern="1200">
              <a:solidFill>
                <a:sysClr val="window" lastClr="FFFFFF"/>
              </a:solidFill>
              <a:latin typeface="Georgia"/>
            </a:defRPr>
          </a:lvl7pPr>
          <a:lvl8pPr marL="3200400" algn="l" defTabSz="914400" rtl="0" eaLnBrk="1" latinLnBrk="0" hangingPunct="1">
            <a:defRPr sz="1800" kern="1200">
              <a:solidFill>
                <a:sysClr val="window" lastClr="FFFFFF"/>
              </a:solidFill>
              <a:latin typeface="Georgia"/>
            </a:defRPr>
          </a:lvl8pPr>
          <a:lvl9pPr marL="3657600" algn="l" defTabSz="914400" rtl="0" eaLnBrk="1" latinLnBrk="0" hangingPunct="1">
            <a:defRPr sz="1800" kern="1200">
              <a:solidFill>
                <a:sysClr val="window" lastClr="FFFFFF"/>
              </a:solidFill>
              <a:latin typeface="Georgia"/>
            </a:defRPr>
          </a:lvl9pPr>
        </a:lstStyle>
        <a:p xmlns:a="http://schemas.openxmlformats.org/drawingml/2006/main">
          <a:pPr algn="ctr"/>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0.50459</cdr:x>
      <cdr:y>0.26087</cdr:y>
    </cdr:from>
    <cdr:to>
      <cdr:x>0.58332</cdr:x>
      <cdr:y>0.34782</cdr:y>
    </cdr:to>
    <cdr:sp macro="" textlink="">
      <cdr:nvSpPr>
        <cdr:cNvPr id="2" name="TextBox 1"/>
        <cdr:cNvSpPr txBox="1"/>
      </cdr:nvSpPr>
      <cdr:spPr>
        <a:xfrm xmlns:a="http://schemas.openxmlformats.org/drawingml/2006/main">
          <a:off x="4191000" y="914400"/>
          <a:ext cx="653979" cy="3047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Georgia"/>
            </a:defRPr>
          </a:lvl1pPr>
          <a:lvl2pPr marL="457200" indent="0">
            <a:defRPr sz="1100">
              <a:latin typeface="Georgia"/>
            </a:defRPr>
          </a:lvl2pPr>
          <a:lvl3pPr marL="914400" indent="0">
            <a:defRPr sz="1100">
              <a:latin typeface="Georgia"/>
            </a:defRPr>
          </a:lvl3pPr>
          <a:lvl4pPr marL="1371600" indent="0">
            <a:defRPr sz="1100">
              <a:latin typeface="Georgia"/>
            </a:defRPr>
          </a:lvl4pPr>
          <a:lvl5pPr marL="1828800" indent="0">
            <a:defRPr sz="1100">
              <a:latin typeface="Georgia"/>
            </a:defRPr>
          </a:lvl5pPr>
          <a:lvl6pPr marL="2286000" indent="0">
            <a:defRPr sz="1100">
              <a:latin typeface="Georgia"/>
            </a:defRPr>
          </a:lvl6pPr>
          <a:lvl7pPr marL="2743200" indent="0">
            <a:defRPr sz="1100">
              <a:latin typeface="Georgia"/>
            </a:defRPr>
          </a:lvl7pPr>
          <a:lvl8pPr marL="3200400" indent="0">
            <a:defRPr sz="1100">
              <a:latin typeface="Georgia"/>
            </a:defRPr>
          </a:lvl8pPr>
          <a:lvl9pPr marL="3657600" indent="0">
            <a:defRPr sz="1100">
              <a:latin typeface="Georgia"/>
            </a:defRPr>
          </a:lvl9pPr>
        </a:lstStyle>
        <a:p xmlns:a="http://schemas.openxmlformats.org/drawingml/2006/main">
          <a:pPr algn="ctr"/>
          <a:r>
            <a:rPr lang="en-US" sz="1200" dirty="0" smtClean="0"/>
            <a:t>100%</a:t>
          </a:r>
          <a:endParaRPr 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4B6139-6AE1-474B-B649-F96899879EB6}" type="datetimeFigureOut">
              <a:rPr lang="en-US" smtClean="0"/>
              <a:pPr/>
              <a:t>3/2/2010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8D49F-B508-46A9-876E-887183C712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project is a collaborative effort of Wallowa Resources,</a:t>
            </a:r>
            <a:r>
              <a:rPr lang="en-US" baseline="0" dirty="0" smtClean="0"/>
              <a:t> Northeast Oregon Economic Development District, Wallowa County residents, </a:t>
            </a:r>
            <a:r>
              <a:rPr lang="en-US" dirty="0" smtClean="0"/>
              <a:t>and Oregon State University faculty members jointly affiliated with Extension Service and the Rural Studies Program. </a:t>
            </a:r>
          </a:p>
          <a:p>
            <a:endParaRPr lang="en-US" dirty="0" smtClean="0"/>
          </a:p>
          <a:p>
            <a:r>
              <a:rPr lang="en-US" dirty="0" smtClean="0"/>
              <a:t>Funding</a:t>
            </a:r>
            <a:r>
              <a:rPr lang="en-US" baseline="0" dirty="0" smtClean="0"/>
              <a:t> was provided by the Ford Family Foundation. </a:t>
            </a:r>
            <a:endParaRPr lang="en-US"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04800"/>
            <a:ext cx="4572000" cy="3429000"/>
          </a:xfrm>
        </p:spPr>
      </p:sp>
      <p:sp>
        <p:nvSpPr>
          <p:cNvPr id="3" name="Notes Placeholder 2"/>
          <p:cNvSpPr>
            <a:spLocks noGrp="1"/>
          </p:cNvSpPr>
          <p:nvPr>
            <p:ph type="body" idx="1"/>
          </p:nvPr>
        </p:nvSpPr>
        <p:spPr>
          <a:xfrm>
            <a:off x="685800" y="4038600"/>
            <a:ext cx="5486400" cy="4114800"/>
          </a:xfrm>
        </p:spPr>
        <p:txBody>
          <a:bodyPr>
            <a:noAutofit/>
          </a:bodyPr>
          <a:lstStyle/>
          <a:p>
            <a:r>
              <a:rPr lang="en-US" sz="900" b="1" dirty="0" smtClean="0"/>
              <a:t>4. Health Care Affordability: </a:t>
            </a:r>
          </a:p>
          <a:p>
            <a:r>
              <a:rPr lang="en-US" sz="900" b="0" dirty="0" smtClean="0"/>
              <a:t>A</a:t>
            </a:r>
            <a:r>
              <a:rPr lang="en-US" sz="900" b="0" baseline="0" dirty="0" smtClean="0"/>
              <a:t> function of health insurance coverage and delaying care due to cost</a:t>
            </a:r>
          </a:p>
          <a:p>
            <a:endParaRPr lang="en-US" sz="900" b="1" dirty="0" smtClean="0"/>
          </a:p>
          <a:p>
            <a:r>
              <a:rPr lang="en-US" sz="900" u="sng" dirty="0" smtClean="0"/>
              <a:t>Data</a:t>
            </a:r>
            <a:r>
              <a:rPr lang="en-US" sz="900" u="sng" baseline="0" dirty="0" smtClean="0"/>
              <a:t> Sources – </a:t>
            </a:r>
            <a:r>
              <a:rPr lang="en-US" sz="900" b="0" i="0" u="none" baseline="0" dirty="0" smtClean="0"/>
              <a:t>Health insurance coverage: 2006 US Census Bureau </a:t>
            </a:r>
            <a:r>
              <a:rPr lang="en-US" sz="900" kern="1200" dirty="0" smtClean="0">
                <a:solidFill>
                  <a:schemeClr val="tx1"/>
                </a:solidFill>
                <a:latin typeface="+mn-lt"/>
                <a:ea typeface="+mn-ea"/>
                <a:cs typeface="+mn-cs"/>
              </a:rPr>
              <a:t>Small Area Health Insurance Estimates program  for people</a:t>
            </a:r>
            <a:r>
              <a:rPr lang="en-US" sz="900" kern="1200" baseline="0" dirty="0" smtClean="0">
                <a:solidFill>
                  <a:schemeClr val="tx1"/>
                </a:solidFill>
                <a:latin typeface="+mn-lt"/>
                <a:ea typeface="+mn-ea"/>
                <a:cs typeface="+mn-cs"/>
              </a:rPr>
              <a:t> below the age of 65</a:t>
            </a:r>
            <a:endParaRPr lang="en-US" sz="900" kern="1200" dirty="0" smtClean="0">
              <a:solidFill>
                <a:schemeClr val="tx1"/>
              </a:solidFill>
              <a:latin typeface="+mn-lt"/>
              <a:ea typeface="+mn-ea"/>
              <a:cs typeface="+mn-cs"/>
            </a:endParaRPr>
          </a:p>
          <a:p>
            <a:r>
              <a:rPr lang="en-US" sz="900" b="0" i="0" u="none" kern="1200" baseline="0" dirty="0" smtClean="0">
                <a:solidFill>
                  <a:schemeClr val="tx1"/>
                </a:solidFill>
                <a:latin typeface="+mn-lt"/>
                <a:ea typeface="+mn-ea"/>
                <a:cs typeface="+mn-cs"/>
              </a:rPr>
              <a:t>Delays of care due to cost: 2009 V</a:t>
            </a:r>
            <a:r>
              <a:rPr lang="en-US" sz="900" b="0" i="0" u="none" baseline="0" dirty="0" smtClean="0"/>
              <a:t>ital Wallowa Indicator Project Survey </a:t>
            </a:r>
          </a:p>
          <a:p>
            <a:endParaRPr lang="en-US" sz="900" b="0" i="0" u="none" baseline="0" dirty="0" smtClean="0"/>
          </a:p>
          <a:p>
            <a:r>
              <a:rPr lang="en-US" sz="900" u="sng" baseline="0" dirty="0" smtClean="0"/>
              <a:t>Technical Note </a:t>
            </a:r>
            <a:r>
              <a:rPr lang="en-US" sz="900" baseline="0" dirty="0" smtClean="0"/>
              <a:t>– </a:t>
            </a:r>
          </a:p>
          <a:p>
            <a:r>
              <a:rPr lang="en-US" sz="900" b="0" i="0" u="none" baseline="0" dirty="0" smtClean="0"/>
              <a:t>US Census Bureau </a:t>
            </a:r>
            <a:r>
              <a:rPr lang="en-US" sz="900" kern="1200" dirty="0" smtClean="0">
                <a:solidFill>
                  <a:schemeClr val="tx1"/>
                </a:solidFill>
                <a:latin typeface="+mn-lt"/>
                <a:ea typeface="+mn-ea"/>
                <a:cs typeface="+mn-cs"/>
              </a:rPr>
              <a:t>Small Area Health Insurance Estimates program created this estimate for the county using a statistical modeling technique that incorporates the following data:</a:t>
            </a:r>
          </a:p>
          <a:p>
            <a:pPr lvl="1"/>
            <a:r>
              <a:rPr lang="en-US" sz="900" kern="1200" dirty="0" smtClean="0">
                <a:solidFill>
                  <a:schemeClr val="tx1"/>
                </a:solidFill>
                <a:latin typeface="+mn-lt"/>
                <a:ea typeface="+mn-ea"/>
                <a:cs typeface="+mn-cs"/>
              </a:rPr>
              <a:t>-</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The Annual Social and Economic Supplement (ASEC) of the Current Population Survey (CPS) estimates of the proportion of people with health insurance for county by demographic and income-to-poverty ratio (IPR) groups</a:t>
            </a:r>
          </a:p>
          <a:p>
            <a:pPr lvl="1"/>
            <a:r>
              <a:rPr lang="en-US" sz="900" kern="1200" dirty="0" smtClean="0">
                <a:solidFill>
                  <a:schemeClr val="tx1"/>
                </a:solidFill>
                <a:latin typeface="+mn-lt"/>
                <a:ea typeface="+mn-ea"/>
                <a:cs typeface="+mn-cs"/>
              </a:rPr>
              <a:t>- The number of Medicaid and Children’s Health Insurance Program (CHIP) participants in each county, for groups defined by age and sex</a:t>
            </a:r>
            <a:endParaRPr lang="en-US" sz="900" baseline="0" dirty="0" smtClean="0"/>
          </a:p>
          <a:p>
            <a:endParaRPr lang="en-US" sz="900" baseline="0" dirty="0" smtClean="0"/>
          </a:p>
          <a:p>
            <a:r>
              <a:rPr lang="en-US" sz="900" baseline="0" dirty="0" smtClean="0"/>
              <a:t>The survey questions used:</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b="0" kern="1200" dirty="0" smtClean="0">
                <a:solidFill>
                  <a:schemeClr val="tx1"/>
                </a:solidFill>
                <a:latin typeface="+mn-lt"/>
                <a:ea typeface="+mn-ea"/>
                <a:cs typeface="+mn-cs"/>
              </a:rPr>
              <a:t> “Have you delayed getting care </a:t>
            </a:r>
            <a:r>
              <a:rPr lang="en-US" sz="900" b="0" u="sng" kern="1200" dirty="0" smtClean="0">
                <a:solidFill>
                  <a:schemeClr val="tx1"/>
                </a:solidFill>
                <a:latin typeface="+mn-lt"/>
                <a:ea typeface="+mn-ea"/>
                <a:cs typeface="+mn-cs"/>
              </a:rPr>
              <a:t>in the last 12 months</a:t>
            </a:r>
            <a:r>
              <a:rPr lang="en-US" sz="900" b="0" u="none" kern="1200" baseline="0" dirty="0" smtClean="0">
                <a:solidFill>
                  <a:schemeClr val="tx1"/>
                </a:solidFill>
                <a:latin typeface="+mn-lt"/>
                <a:ea typeface="+mn-ea"/>
                <a:cs typeface="+mn-cs"/>
              </a:rPr>
              <a:t> because y</a:t>
            </a:r>
            <a:r>
              <a:rPr lang="en-US" sz="900" b="0" i="0" u="none" kern="1200" baseline="0" dirty="0" smtClean="0">
                <a:solidFill>
                  <a:schemeClr val="tx1"/>
                </a:solidFill>
                <a:latin typeface="+mn-lt"/>
                <a:ea typeface="+mn-ea"/>
                <a:cs typeface="+mn-cs"/>
              </a:rPr>
              <a:t>ou couldn’t afford the care you needed?” (YES or NO)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i="0" u="sng"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0" u="sng" kern="1200" baseline="0" dirty="0" smtClean="0">
                <a:solidFill>
                  <a:schemeClr val="tx1"/>
                </a:solidFill>
                <a:latin typeface="+mn-lt"/>
                <a:ea typeface="+mn-ea"/>
                <a:cs typeface="+mn-cs"/>
              </a:rPr>
              <a:t>Make note of –</a:t>
            </a:r>
            <a:r>
              <a:rPr lang="en-US" sz="900" b="0" i="0" u="none" kern="1200" baseline="0" dirty="0" smtClean="0">
                <a:solidFill>
                  <a:schemeClr val="tx1"/>
                </a:solidFill>
                <a:latin typeface="+mn-lt"/>
                <a:ea typeface="+mn-ea"/>
                <a:cs typeface="+mn-cs"/>
              </a:rPr>
              <a:t> The delay of care measure gives us insight into the extreme of the health care situation for residents. Going outside the county is one thing, as that really only has ramifications on the county economy. Actually delaying a visit to a health care provider because you felt you couldn’t afford the care you needed can have negative ramifications on people’s health.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0" u="none" kern="1200" baseline="0" dirty="0" smtClean="0">
                <a:solidFill>
                  <a:schemeClr val="tx1"/>
                </a:solidFill>
                <a:latin typeface="+mn-lt"/>
                <a:ea typeface="+mn-ea"/>
                <a:cs typeface="+mn-cs"/>
              </a:rPr>
              <a:t>That said, we don’t know how long people were delaying care. A delay could be anywhere from one day to six months, to 10 years, depending on the individual. All we know from these data is that 26% of the adult resident population delayed seeing a health care professional because of cost.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0" u="sng" kern="1200" baseline="0" dirty="0" smtClean="0">
                <a:solidFill>
                  <a:schemeClr val="tx1"/>
                </a:solidFill>
                <a:latin typeface="+mn-lt"/>
                <a:ea typeface="+mn-ea"/>
                <a:cs typeface="+mn-cs"/>
              </a:rPr>
              <a:t>Ideas for improvement</a:t>
            </a:r>
            <a:r>
              <a:rPr lang="en-US" sz="900" b="0" i="0" u="none" kern="1200" baseline="0" dirty="0" smtClean="0">
                <a:solidFill>
                  <a:schemeClr val="tx1"/>
                </a:solidFill>
                <a:latin typeface="+mn-lt"/>
                <a:ea typeface="+mn-ea"/>
                <a:cs typeface="+mn-cs"/>
              </a:rPr>
              <a:t> –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900" b="0" i="0" u="none" kern="1200" baseline="0" dirty="0" smtClean="0">
                <a:solidFill>
                  <a:schemeClr val="tx1"/>
                </a:solidFill>
                <a:latin typeface="+mn-lt"/>
                <a:ea typeface="+mn-ea"/>
                <a:cs typeface="+mn-cs"/>
              </a:rPr>
              <a:t> Get funding to develop a low-cost community clinic, or improve the outreach of the county public health department</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900" b="0" i="0" u="none" kern="1200" baseline="0" dirty="0" smtClean="0">
                <a:solidFill>
                  <a:schemeClr val="tx1"/>
                </a:solidFill>
                <a:latin typeface="+mn-lt"/>
                <a:ea typeface="+mn-ea"/>
                <a:cs typeface="+mn-cs"/>
              </a:rPr>
              <a:t> Look for ways to help local employers (small businesses) provide health insurance to their employees</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900" b="0" i="0" u="none" kern="1200" baseline="0" dirty="0" smtClean="0">
                <a:solidFill>
                  <a:schemeClr val="tx1"/>
                </a:solidFill>
                <a:latin typeface="+mn-lt"/>
                <a:ea typeface="+mn-ea"/>
                <a:cs typeface="+mn-cs"/>
              </a:rPr>
              <a:t> Look to state or federal leadership to improve access to health insurance and reduce the costs of health care</a:t>
            </a:r>
            <a:endParaRPr lang="en-US" sz="900" b="0" i="0" u="sng" baseline="0" dirty="0" smtClean="0"/>
          </a:p>
        </p:txBody>
      </p:sp>
      <p:sp>
        <p:nvSpPr>
          <p:cNvPr id="4" name="Slide Number Placeholder 3"/>
          <p:cNvSpPr>
            <a:spLocks noGrp="1"/>
          </p:cNvSpPr>
          <p:nvPr>
            <p:ph type="sldNum" sz="quarter" idx="10"/>
          </p:nvPr>
        </p:nvSpPr>
        <p:spPr/>
        <p:txBody>
          <a:bodyPr/>
          <a:lstStyle/>
          <a:p>
            <a:fld id="{4698D49F-B508-46A9-876E-887183C7127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5. Youth Engagement: </a:t>
            </a:r>
          </a:p>
          <a:p>
            <a:endParaRPr lang="en-US" b="1" dirty="0" smtClean="0"/>
          </a:p>
          <a:p>
            <a:r>
              <a:rPr lang="en-US" u="sng" dirty="0" smtClean="0"/>
              <a:t>Data</a:t>
            </a:r>
            <a:r>
              <a:rPr lang="en-US" u="sng" baseline="0" dirty="0" smtClean="0"/>
              <a:t> Source – </a:t>
            </a:r>
            <a:r>
              <a:rPr lang="en-US" sz="1200" b="0" i="0" dirty="0" smtClean="0"/>
              <a:t>Looking Toward</a:t>
            </a:r>
            <a:r>
              <a:rPr lang="en-US" sz="1200" b="0" i="0" baseline="0" dirty="0" smtClean="0"/>
              <a:t> the Future: Examining Aspirations among Rural Youth (</a:t>
            </a:r>
            <a:r>
              <a:rPr lang="en-US" sz="1200" b="0" i="0" baseline="0" dirty="0" err="1" smtClean="0"/>
              <a:t>Shamah</a:t>
            </a:r>
            <a:r>
              <a:rPr lang="en-US" sz="1200" b="0" i="0" baseline="0" dirty="0" smtClean="0"/>
              <a:t>, 2007)</a:t>
            </a:r>
          </a:p>
          <a:p>
            <a:endParaRPr lang="en-US" sz="1200" b="0" i="0" u="none" baseline="0" dirty="0" smtClean="0"/>
          </a:p>
          <a:p>
            <a:r>
              <a:rPr lang="en-US" sz="1200" kern="1200" dirty="0" smtClean="0">
                <a:solidFill>
                  <a:schemeClr val="tx1"/>
                </a:solidFill>
                <a:latin typeface="+mn-lt"/>
                <a:ea typeface="+mn-ea"/>
                <a:cs typeface="+mn-cs"/>
              </a:rPr>
              <a:t>Surveys were administered in September, 2007 during school hours in all three Wallowa County high schools (Joseph, Wallowa, and Enterprise). Out of 314 total students in grades 9 to 12, 278 completed the survey for a response rate of 87%. </a:t>
            </a:r>
            <a:endParaRPr lang="en-US" sz="1200" b="0" i="0" u="none" baseline="0" dirty="0" smtClean="0"/>
          </a:p>
          <a:p>
            <a:endParaRPr lang="en-US" sz="12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Make note of –</a:t>
            </a:r>
            <a:r>
              <a:rPr lang="en-US" sz="1200" b="0" i="0" u="none" kern="1200" baseline="0" dirty="0" smtClean="0">
                <a:solidFill>
                  <a:schemeClr val="tx1"/>
                </a:solidFill>
                <a:latin typeface="+mn-lt"/>
                <a:ea typeface="+mn-ea"/>
                <a:cs typeface="+mn-cs"/>
              </a:rPr>
              <a:t> P</a:t>
            </a:r>
            <a:r>
              <a:rPr lang="en-US" sz="1200" kern="1200" dirty="0" smtClean="0">
                <a:solidFill>
                  <a:schemeClr val="tx1"/>
                </a:solidFill>
                <a:latin typeface="+mn-lt"/>
                <a:ea typeface="+mn-ea"/>
                <a:cs typeface="+mn-cs"/>
              </a:rPr>
              <a:t>articipating in school-sponsored sports and working for pay are the most common ways youth are active outside school hours.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sng"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kern="1200" baseline="0" dirty="0" smtClean="0">
                <a:solidFill>
                  <a:schemeClr val="tx1"/>
                </a:solidFill>
                <a:latin typeface="+mn-lt"/>
                <a:ea typeface="+mn-ea"/>
                <a:cs typeface="+mn-cs"/>
              </a:rPr>
              <a:t>6. Childcare Utilization:</a:t>
            </a: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Data Source</a:t>
            </a:r>
            <a:r>
              <a:rPr lang="en-US" sz="1200" b="0" i="0" u="none" kern="1200" baseline="0" dirty="0" smtClean="0">
                <a:solidFill>
                  <a:schemeClr val="tx1"/>
                </a:solidFill>
                <a:latin typeface="+mn-lt"/>
                <a:ea typeface="+mn-ea"/>
                <a:cs typeface="+mn-cs"/>
              </a:rPr>
              <a:t> – Vital Wallowa Indicator Project Survey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Make note of</a:t>
            </a:r>
            <a:r>
              <a:rPr lang="en-US" sz="1200" b="0" i="0" u="none" kern="1200" baseline="0" dirty="0" smtClean="0">
                <a:solidFill>
                  <a:schemeClr val="tx1"/>
                </a:solidFill>
                <a:latin typeface="+mn-lt"/>
                <a:ea typeface="+mn-ea"/>
                <a:cs typeface="+mn-cs"/>
              </a:rPr>
              <a:t> – The childcare arrangements of only 98 children were represented in the survey, not enough to generalize to the entire population of youth in the county. The survey data only hint at some trends that may exist in the county, more research is needed in this area to be sure of the childcare situation among county families. </a:t>
            </a:r>
            <a:endParaRPr lang="en-US" sz="1200" b="1" i="0" u="sng" baseline="0" dirty="0" smtClean="0"/>
          </a:p>
        </p:txBody>
      </p:sp>
      <p:sp>
        <p:nvSpPr>
          <p:cNvPr id="4" name="Slide Number Placeholder 3"/>
          <p:cNvSpPr>
            <a:spLocks noGrp="1"/>
          </p:cNvSpPr>
          <p:nvPr>
            <p:ph type="sldNum" sz="quarter" idx="10"/>
          </p:nvPr>
        </p:nvSpPr>
        <p:spPr/>
        <p:txBody>
          <a:bodyPr/>
          <a:lstStyle/>
          <a:p>
            <a:fld id="{4698D49F-B508-46A9-876E-887183C7127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81000"/>
            <a:ext cx="4572000" cy="3429000"/>
          </a:xfrm>
        </p:spPr>
      </p:sp>
      <p:sp>
        <p:nvSpPr>
          <p:cNvPr id="3" name="Notes Placeholder 2"/>
          <p:cNvSpPr>
            <a:spLocks noGrp="1"/>
          </p:cNvSpPr>
          <p:nvPr>
            <p:ph type="body" idx="1"/>
          </p:nvPr>
        </p:nvSpPr>
        <p:spPr>
          <a:xfrm>
            <a:off x="685800" y="4038600"/>
            <a:ext cx="5486400" cy="4114800"/>
          </a:xfrm>
        </p:spPr>
        <p:txBody>
          <a:bodyPr>
            <a:noAutofit/>
          </a:bodyPr>
          <a:lstStyle/>
          <a:p>
            <a:r>
              <a:rPr lang="en-US" sz="1100" b="1" dirty="0" smtClean="0"/>
              <a:t>7. Lifelong Learning: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sng" kern="1200" baseline="0" dirty="0" smtClean="0">
                <a:solidFill>
                  <a:schemeClr val="tx1"/>
                </a:solidFill>
                <a:latin typeface="+mn-lt"/>
                <a:ea typeface="+mn-ea"/>
                <a:cs typeface="+mn-cs"/>
              </a:rPr>
              <a:t>Data Source</a:t>
            </a:r>
            <a:r>
              <a:rPr lang="en-US" sz="1100" b="0" i="0" u="none" kern="1200" baseline="0" dirty="0" smtClean="0">
                <a:solidFill>
                  <a:schemeClr val="tx1"/>
                </a:solidFill>
                <a:latin typeface="+mn-lt"/>
                <a:ea typeface="+mn-ea"/>
                <a:cs typeface="+mn-cs"/>
              </a:rPr>
              <a:t> – Vital Wallowa Indicator Project Survey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sng" kern="1200" baseline="0" dirty="0" smtClean="0">
                <a:solidFill>
                  <a:schemeClr val="tx1"/>
                </a:solidFill>
                <a:latin typeface="+mn-lt"/>
                <a:ea typeface="+mn-ea"/>
                <a:cs typeface="+mn-cs"/>
              </a:rPr>
              <a:t>Technical Note</a:t>
            </a:r>
            <a:r>
              <a:rPr lang="en-US" sz="1100" b="0" i="0" u="none" kern="1200" baseline="0" dirty="0" smtClean="0">
                <a:solidFill>
                  <a:schemeClr val="tx1"/>
                </a:solidFill>
                <a:latin typeface="+mn-lt"/>
                <a:ea typeface="+mn-ea"/>
                <a:cs typeface="+mn-cs"/>
              </a:rPr>
              <a:t> – The survey questions used: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kern="1200" baseline="0" dirty="0" smtClean="0">
                <a:solidFill>
                  <a:schemeClr val="tx1"/>
                </a:solidFill>
                <a:latin typeface="+mn-lt"/>
                <a:ea typeface="+mn-ea"/>
                <a:cs typeface="+mn-cs"/>
              </a:rPr>
              <a:t>“In the last 12 months, have you (YES or NO):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kern="1200" baseline="0" dirty="0" smtClean="0">
                <a:solidFill>
                  <a:schemeClr val="tx1"/>
                </a:solidFill>
                <a:latin typeface="+mn-lt"/>
                <a:ea typeface="+mn-ea"/>
                <a:cs typeface="+mn-cs"/>
              </a:rPr>
              <a:t>Had a mentor? </a:t>
            </a:r>
            <a:r>
              <a:rPr lang="en-US" sz="1100" b="0" i="1" u="none" kern="1200" baseline="0" dirty="0" smtClean="0">
                <a:solidFill>
                  <a:schemeClr val="tx1"/>
                </a:solidFill>
                <a:latin typeface="+mn-lt"/>
                <a:ea typeface="+mn-ea"/>
                <a:cs typeface="+mn-cs"/>
              </a:rPr>
              <a:t>A mentor is someone who teaches others a skill or about a career, or gives advice. </a:t>
            </a:r>
            <a:r>
              <a:rPr lang="en-US" sz="1100" b="0" i="0" u="none" kern="1200" baseline="0" dirty="0" smtClean="0">
                <a:solidFill>
                  <a:schemeClr val="tx1"/>
                </a:solidFill>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kern="1200" baseline="0" dirty="0" smtClean="0">
                <a:solidFill>
                  <a:schemeClr val="tx1"/>
                </a:solidFill>
                <a:latin typeface="+mn-lt"/>
                <a:ea typeface="+mn-ea"/>
                <a:cs typeface="+mn-cs"/>
              </a:rPr>
              <a:t>Been a mentor?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kern="1200" baseline="0" dirty="0" smtClean="0">
                <a:solidFill>
                  <a:schemeClr val="tx1"/>
                </a:solidFill>
                <a:latin typeface="+mn-lt"/>
                <a:ea typeface="+mn-ea"/>
                <a:cs typeface="+mn-cs"/>
              </a:rPr>
              <a:t>Taken a class or workshop through: </a:t>
            </a:r>
            <a:r>
              <a:rPr lang="en-US" sz="1100" b="0" i="0" u="none" kern="1200" baseline="0" dirty="0" err="1" smtClean="0">
                <a:solidFill>
                  <a:schemeClr val="tx1"/>
                </a:solidFill>
                <a:latin typeface="+mn-lt"/>
                <a:ea typeface="+mn-ea"/>
                <a:cs typeface="+mn-cs"/>
              </a:rPr>
              <a:t>Fishtrap</a:t>
            </a:r>
            <a:r>
              <a:rPr lang="en-US" sz="1100" b="0" i="0" u="none" kern="1200" baseline="0" dirty="0" smtClean="0">
                <a:solidFill>
                  <a:schemeClr val="tx1"/>
                </a:solidFill>
                <a:latin typeface="+mn-lt"/>
                <a:ea typeface="+mn-ea"/>
                <a:cs typeface="+mn-cs"/>
              </a:rPr>
              <a:t>, Wallowa Resources, Northeast Economic Development District, or Oregon State University Extension?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kern="1200" baseline="0" dirty="0" smtClean="0">
                <a:solidFill>
                  <a:schemeClr val="tx1"/>
                </a:solidFill>
                <a:latin typeface="+mn-lt"/>
                <a:ea typeface="+mn-ea"/>
                <a:cs typeface="+mn-cs"/>
              </a:rPr>
              <a:t>Taken a class or workshop through: Blue Mountain Community College, Eastern Oregon University, or distance education?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kern="1200" baseline="0" dirty="0" smtClean="0">
                <a:solidFill>
                  <a:schemeClr val="tx1"/>
                </a:solidFill>
                <a:latin typeface="+mn-lt"/>
                <a:ea typeface="+mn-ea"/>
                <a:cs typeface="+mn-cs"/>
              </a:rPr>
              <a:t>Taken a class or workshop through some other organization: _________________________________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kern="1200" baseline="0" dirty="0" smtClean="0">
                <a:solidFill>
                  <a:schemeClr val="tx1"/>
                </a:solidFill>
                <a:latin typeface="+mn-lt"/>
                <a:ea typeface="+mn-ea"/>
                <a:cs typeface="+mn-cs"/>
              </a:rPr>
              <a:t>Attended a lecture or educational demonstration?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sng" kern="1200" baseline="0" dirty="0" smtClean="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kern="1200" baseline="0" dirty="0" smtClean="0">
                <a:solidFill>
                  <a:schemeClr val="tx1"/>
                </a:solidFill>
                <a:latin typeface="+mn-lt"/>
                <a:ea typeface="+mn-ea"/>
                <a:cs typeface="+mn-cs"/>
              </a:rPr>
              <a:t>Offered or guest lectured a class or workshop through: </a:t>
            </a:r>
            <a:r>
              <a:rPr lang="en-US" sz="1100" b="0" i="0" u="none" kern="1200" baseline="0" dirty="0" err="1" smtClean="0">
                <a:solidFill>
                  <a:schemeClr val="tx1"/>
                </a:solidFill>
                <a:latin typeface="+mn-lt"/>
                <a:ea typeface="+mn-ea"/>
                <a:cs typeface="+mn-cs"/>
              </a:rPr>
              <a:t>Fishtrap</a:t>
            </a:r>
            <a:r>
              <a:rPr lang="en-US" sz="1100" b="0" i="0" u="none" kern="1200" baseline="0" dirty="0" smtClean="0">
                <a:solidFill>
                  <a:schemeClr val="tx1"/>
                </a:solidFill>
                <a:latin typeface="+mn-lt"/>
                <a:ea typeface="+mn-ea"/>
                <a:cs typeface="+mn-cs"/>
              </a:rPr>
              <a:t>, Wallowa Resources, Northeast Economic Development District, or Oregon State University Extension?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kern="1200" baseline="0" dirty="0" smtClean="0">
                <a:solidFill>
                  <a:schemeClr val="tx1"/>
                </a:solidFill>
                <a:latin typeface="+mn-lt"/>
                <a:ea typeface="+mn-ea"/>
                <a:cs typeface="+mn-cs"/>
              </a:rPr>
              <a:t>Offered or guest lectured a class or workshop through: Blue Mountain Community College, Eastern Oregon University, or distance education?</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i="0" u="none" kern="1200" baseline="0" dirty="0" smtClean="0">
                <a:solidFill>
                  <a:schemeClr val="tx1"/>
                </a:solidFill>
                <a:latin typeface="+mn-lt"/>
                <a:ea typeface="+mn-ea"/>
                <a:cs typeface="+mn-cs"/>
              </a:rPr>
              <a:t>Offered or guest lectured a class or workshop through some other organization: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sng" kern="1200" baseline="0" dirty="0" smtClean="0">
                <a:solidFill>
                  <a:schemeClr val="tx1"/>
                </a:solidFill>
                <a:latin typeface="+mn-lt"/>
                <a:ea typeface="+mn-ea"/>
                <a:cs typeface="+mn-cs"/>
              </a:rPr>
              <a:t>Some ideas for improvement</a:t>
            </a:r>
            <a:endParaRPr lang="en-US" sz="11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US" sz="1100" b="0" i="0" u="none" kern="1200" baseline="0" dirty="0" smtClean="0">
                <a:solidFill>
                  <a:schemeClr val="tx1"/>
                </a:solidFill>
                <a:latin typeface="+mn-lt"/>
                <a:ea typeface="+mn-ea"/>
                <a:cs typeface="+mn-cs"/>
              </a:rPr>
              <a:t> Assess the types of classes residents are taking elsewhere. 	</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en-US" sz="1100" b="0" i="0" u="none" kern="1200" baseline="0" dirty="0" smtClean="0">
                <a:solidFill>
                  <a:schemeClr val="tx1"/>
                </a:solidFill>
                <a:latin typeface="+mn-lt"/>
                <a:ea typeface="+mn-ea"/>
                <a:cs typeface="+mn-cs"/>
              </a:rPr>
              <a:t> Then try to develop classes or offerings similar in the county by helping people know they can offer classes through organizations. Help facilitate the infrastructure for a program.</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lang="en-US" sz="1100" b="0" i="0" u="none" kern="1200" baseline="0" dirty="0" smtClean="0">
                <a:solidFill>
                  <a:schemeClr val="tx1"/>
                </a:solidFill>
                <a:latin typeface="+mn-lt"/>
                <a:ea typeface="+mn-ea"/>
                <a:cs typeface="+mn-cs"/>
              </a:rPr>
              <a:t> Or simply improve the marketing of local options that match the types of classes residents are taking elsewhere.</a:t>
            </a:r>
            <a:endParaRPr lang="en-US" sz="1100" b="0" i="0" u="sng"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98D49F-B508-46A9-876E-887183C7127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9. Workforce Housing: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Data Source</a:t>
            </a:r>
            <a:r>
              <a:rPr lang="en-US" sz="1200" b="0" i="0" u="none" kern="1200" baseline="0" dirty="0" smtClean="0">
                <a:solidFill>
                  <a:schemeClr val="tx1"/>
                </a:solidFill>
                <a:latin typeface="+mn-lt"/>
                <a:ea typeface="+mn-ea"/>
                <a:cs typeface="+mn-cs"/>
              </a:rPr>
              <a:t> – Oregon Housing &amp; Community Services calculated the percentage of low-income renters who were housing cost burdened with data from the 2000 census (US Census Bureau).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Technical Note</a:t>
            </a:r>
            <a:r>
              <a:rPr lang="en-US" sz="1200" b="0" i="0" u="none"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In 2000, approximately 65% of low-income renters in Wallowa County were housing cost burdened. These were renters whose incomes were between 30% and 60% of the county median income (low-income) and who paid housing costs equal to 30% or more of their own income (housing cost burdened). In other words, the majority of Wallowa County renters who earned $9,639 - $19,227 in 1999 spent 30% or more of their income on housing.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Federal agencies, such as the Department of Housing &amp; Urban Development and the Census Bureau, use this threshold of 30% of income spent on housing costs as the housing threshold of “housing cost burden.” </a:t>
            </a: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Make Note of</a:t>
            </a:r>
            <a:r>
              <a:rPr lang="en-US" sz="1200" b="0" i="0" u="none" kern="1200" baseline="0" dirty="0" smtClean="0">
                <a:solidFill>
                  <a:schemeClr val="tx1"/>
                </a:solidFill>
                <a:latin typeface="+mn-lt"/>
                <a:ea typeface="+mn-ea"/>
                <a:cs typeface="+mn-cs"/>
              </a:rPr>
              <a:t> – The goal for this indicator is for the rate of housing cost burden among low-income Wallowa County renters to be lower than the state rate. In 2000, the state rate was 61% while Wallowa County’s was 65%.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Some ideas for improvement</a:t>
            </a:r>
            <a:r>
              <a:rPr lang="en-US" sz="1200" b="0" i="0" u="non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kern="1200" baseline="0" dirty="0" smtClean="0">
                <a:solidFill>
                  <a:schemeClr val="tx1"/>
                </a:solidFill>
                <a:latin typeface="+mn-lt"/>
                <a:ea typeface="+mn-ea"/>
                <a:cs typeface="+mn-cs"/>
              </a:rPr>
              <a:t>- Develop mixed-income housing, by working with private developers and federal grants</a:t>
            </a:r>
            <a:endParaRPr lang="en-US" sz="1200" b="0" i="0" u="sng"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98D49F-B508-46A9-876E-887183C7127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10. Farm</a:t>
            </a:r>
            <a:r>
              <a:rPr lang="en-US" b="1" baseline="0" dirty="0" smtClean="0"/>
              <a:t> &amp; Ranch Ownership</a:t>
            </a:r>
            <a:r>
              <a:rPr lang="en-US" b="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Data Source</a:t>
            </a:r>
            <a:r>
              <a:rPr lang="en-US" sz="1200" b="0" i="0" u="none" kern="1200" baseline="0" dirty="0" smtClean="0">
                <a:solidFill>
                  <a:schemeClr val="tx1"/>
                </a:solidFill>
                <a:latin typeface="+mn-lt"/>
                <a:ea typeface="+mn-ea"/>
                <a:cs typeface="+mn-cs"/>
              </a:rPr>
              <a:t> – 2009 </a:t>
            </a:r>
            <a:r>
              <a:rPr lang="en-US" sz="1200" kern="1200" dirty="0" smtClean="0">
                <a:solidFill>
                  <a:schemeClr val="tx1"/>
                </a:solidFill>
                <a:latin typeface="+mn-lt"/>
                <a:ea typeface="+mn-ea"/>
                <a:cs typeface="+mn-cs"/>
              </a:rPr>
              <a:t>tax lot data from the Wallowa County Assessor’s office</a:t>
            </a: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Technical Note</a:t>
            </a:r>
            <a:r>
              <a:rPr lang="en-US" sz="1200" b="0" i="0" u="none" kern="1200" baseline="0" dirty="0" smtClean="0">
                <a:solidFill>
                  <a:schemeClr val="tx1"/>
                </a:solidFill>
                <a:latin typeface="+mn-lt"/>
                <a:ea typeface="+mn-ea"/>
                <a:cs typeface="+mn-cs"/>
              </a:rPr>
              <a:t> –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kern="1200" baseline="0" dirty="0" smtClean="0">
                <a:solidFill>
                  <a:schemeClr val="tx1"/>
                </a:solidFill>
                <a:latin typeface="+mn-lt"/>
                <a:ea typeface="+mn-ea"/>
                <a:cs typeface="+mn-cs"/>
              </a:rPr>
              <a:t>Private Farm, Ranch, or Forest landowners: </a:t>
            </a:r>
            <a:r>
              <a:rPr lang="en-US" sz="1200" b="0" i="0" u="none" kern="1200" baseline="0" dirty="0" smtClean="0">
                <a:solidFill>
                  <a:schemeClr val="tx1"/>
                </a:solidFill>
                <a:latin typeface="+mn-lt"/>
                <a:ea typeface="+mn-ea"/>
                <a:cs typeface="+mn-cs"/>
              </a:rPr>
              <a:t>are </a:t>
            </a:r>
            <a:r>
              <a:rPr lang="en-US" sz="1200" kern="1200" dirty="0" smtClean="0">
                <a:solidFill>
                  <a:schemeClr val="tx1"/>
                </a:solidFill>
                <a:latin typeface="+mn-lt"/>
                <a:ea typeface="+mn-ea"/>
                <a:cs typeface="+mn-cs"/>
              </a:rPr>
              <a:t>unique owners of </a:t>
            </a:r>
            <a:r>
              <a:rPr lang="en-US" sz="1200" b="0" u="sng" kern="1200" dirty="0" smtClean="0">
                <a:solidFill>
                  <a:schemeClr val="tx1"/>
                </a:solidFill>
                <a:latin typeface="+mn-lt"/>
                <a:ea typeface="+mn-ea"/>
                <a:cs typeface="+mn-cs"/>
              </a:rPr>
              <a:t>40 acre or larger parcels </a:t>
            </a:r>
            <a:r>
              <a:rPr lang="en-US" sz="1200" kern="1200" dirty="0" smtClean="0">
                <a:solidFill>
                  <a:schemeClr val="tx1"/>
                </a:solidFill>
                <a:latin typeface="+mn-lt"/>
                <a:ea typeface="+mn-ea"/>
                <a:cs typeface="+mn-cs"/>
              </a:rPr>
              <a:t>that were zoned either Exclusive Farm Use (EFU), Timber/Grazing (T/G), Commercial Timber (T-C), Mixed Use (Mix), or did not have zoning information associated with them (19 properties did not have zoning information). </a:t>
            </a: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kern="1200" baseline="0" dirty="0" smtClean="0">
                <a:solidFill>
                  <a:schemeClr val="tx1"/>
                </a:solidFill>
                <a:latin typeface="+mn-lt"/>
                <a:ea typeface="+mn-ea"/>
                <a:cs typeface="+mn-cs"/>
              </a:rPr>
              <a:t>Live in Wallowa County:</a:t>
            </a:r>
            <a:r>
              <a:rPr lang="en-US" sz="1200" b="0" i="0" u="none" kern="1200" baseline="0" dirty="0" smtClean="0">
                <a:solidFill>
                  <a:schemeClr val="tx1"/>
                </a:solidFill>
                <a:latin typeface="+mn-lt"/>
                <a:ea typeface="+mn-ea"/>
                <a:cs typeface="+mn-cs"/>
              </a:rPr>
              <a:t> Landowners with a Wallowa County mailing address on record with the Assessor’s office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kern="1200" baseline="0" dirty="0" smtClean="0">
                <a:solidFill>
                  <a:schemeClr val="tx1"/>
                </a:solidFill>
                <a:latin typeface="+mn-lt"/>
                <a:ea typeface="+mn-ea"/>
                <a:cs typeface="+mn-cs"/>
              </a:rPr>
              <a:t>Live outside Wallowa County:</a:t>
            </a:r>
            <a:r>
              <a:rPr lang="en-US" sz="1200" b="0" i="0" u="none" kern="1200" baseline="0" dirty="0" smtClean="0">
                <a:solidFill>
                  <a:schemeClr val="tx1"/>
                </a:solidFill>
                <a:latin typeface="+mn-lt"/>
                <a:ea typeface="+mn-ea"/>
                <a:cs typeface="+mn-cs"/>
              </a:rPr>
              <a:t> Landowners with a mailing address on record with the Assessor’s office anywhere outside Wallowa County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Make Note of</a:t>
            </a:r>
            <a:r>
              <a:rPr lang="en-US" sz="1200" b="0" i="0" u="none"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The goal for this indicator is for the 2009 proportion of farm, forest, or ranch land owners who are permanent Wallowa County residents to serve as the baseline measurement of this indicator. In future years, a target may be set by residents based on a richer history of data. </a:t>
            </a:r>
          </a:p>
        </p:txBody>
      </p:sp>
      <p:sp>
        <p:nvSpPr>
          <p:cNvPr id="4" name="Slide Number Placeholder 3"/>
          <p:cNvSpPr>
            <a:spLocks noGrp="1"/>
          </p:cNvSpPr>
          <p:nvPr>
            <p:ph type="sldNum" sz="quarter" idx="10"/>
          </p:nvPr>
        </p:nvSpPr>
        <p:spPr/>
        <p:txBody>
          <a:bodyPr/>
          <a:lstStyle/>
          <a:p>
            <a:fld id="{4698D49F-B508-46A9-876E-887183C7127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11. Seasonal Homeownership: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Data Source</a:t>
            </a:r>
            <a:r>
              <a:rPr lang="en-US" sz="1200" b="0" i="0" u="none" kern="1200" baseline="0" dirty="0" smtClean="0">
                <a:solidFill>
                  <a:schemeClr val="tx1"/>
                </a:solidFill>
                <a:latin typeface="+mn-lt"/>
                <a:ea typeface="+mn-ea"/>
                <a:cs typeface="+mn-cs"/>
              </a:rPr>
              <a:t> – 2000 US census, Summary File 3, sample of households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Technical Note</a:t>
            </a:r>
            <a:r>
              <a:rPr lang="en-US" sz="1200" b="0" i="0" u="none"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The Census Bureau counted the number of vacant houses that were for seasonal, recreational, or occasional use in 2000. These are the houses counted here in</a:t>
            </a:r>
            <a:r>
              <a:rPr lang="en-US" sz="1200" kern="1200" baseline="0" dirty="0" smtClean="0">
                <a:solidFill>
                  <a:schemeClr val="tx1"/>
                </a:solidFill>
                <a:latin typeface="+mn-lt"/>
                <a:ea typeface="+mn-ea"/>
                <a:cs typeface="+mn-cs"/>
              </a:rPr>
              <a:t> the Seasonal Homeownership indicator.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According to the U.S. Census Bureau, the “vacancy status and other characteristics of vacant units were determined by enumerators obtaining information from property owners and managers, neighbors, rental agents, and others.”</a:t>
            </a: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smtClean="0">
                <a:solidFill>
                  <a:schemeClr val="tx1"/>
                </a:solidFill>
                <a:latin typeface="+mn-lt"/>
                <a:ea typeface="+mn-ea"/>
                <a:cs typeface="+mn-cs"/>
              </a:rPr>
              <a:t>Make Note of</a:t>
            </a:r>
            <a:r>
              <a:rPr lang="en-US" sz="1200" b="0" i="0" u="none" kern="1200" baseline="0" dirty="0" smtClean="0">
                <a:solidFill>
                  <a:schemeClr val="tx1"/>
                </a:solidFill>
                <a:latin typeface="+mn-lt"/>
                <a:ea typeface="+mn-ea"/>
                <a:cs typeface="+mn-cs"/>
              </a:rPr>
              <a:t> – While the seasonal homeownership rates varies greatly by location in the county, the county rate was chosen, as the indicator to track over time. As of 2000, the county rate was on target. In future years, the desire is for rates to not increase. </a:t>
            </a:r>
            <a:endParaRPr lang="en-US" sz="1200" b="0" i="0" u="sng"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98D49F-B508-46A9-876E-887183C7127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28600" indent="-228600">
              <a:buFont typeface="+mj-lt"/>
              <a:buAutoNum type="arabicPeriod"/>
            </a:pPr>
            <a:r>
              <a:rPr lang="en-US" sz="1000" dirty="0" smtClean="0"/>
              <a:t>Community</a:t>
            </a:r>
            <a:r>
              <a:rPr lang="en-US" sz="1000" baseline="0" dirty="0" smtClean="0"/>
              <a:t> vitality is a concept that OSU faculty in the Rural Studies Program have been working on understanding and developing for the last few years. </a:t>
            </a:r>
          </a:p>
          <a:p>
            <a:pPr marL="685800" lvl="1" indent="-228600">
              <a:buFont typeface="+mj-lt"/>
              <a:buAutoNum type="alphaLcParenR"/>
            </a:pPr>
            <a:r>
              <a:rPr lang="en-US" sz="1000" baseline="0" dirty="0" smtClean="0"/>
              <a:t>We have developed a broad definition of vitality that can be applied to all communities, based on past research in the field of community studies:</a:t>
            </a:r>
          </a:p>
          <a:p>
            <a:pPr marL="1200150" lvl="2" indent="-285750">
              <a:buFont typeface="+mj-lt"/>
              <a:buAutoNum type="romanLcPeriod"/>
            </a:pPr>
            <a:r>
              <a:rPr lang="en-US" sz="1000" baseline="0" dirty="0" smtClean="0"/>
              <a:t>Vital communities are those in which residents work well together and realize positive social, economic, and environmental outcomes</a:t>
            </a:r>
          </a:p>
          <a:p>
            <a:pPr marL="742950" lvl="1" indent="-285750">
              <a:buFont typeface="+mj-lt"/>
              <a:buAutoNum type="alphaLcParenR"/>
            </a:pPr>
            <a:r>
              <a:rPr lang="en-US" sz="1000" baseline="0" dirty="0" smtClean="0"/>
              <a:t>Adopting this broad definition allows specific communities to determine what the specific outcomes are in each of these areas for themselves.</a:t>
            </a:r>
          </a:p>
          <a:p>
            <a:pPr marL="228600" indent="-228600">
              <a:buFont typeface="+mj-lt"/>
              <a:buAutoNum type="arabicPeriod"/>
            </a:pPr>
            <a:r>
              <a:rPr lang="en-US" sz="1000" baseline="0" dirty="0" smtClean="0"/>
              <a:t>Partnering with Wallowa Resources and other members of the Wallowa County community, we developed 26 indicators of Wallowa County vitality. In order to develop the indicators we relied on:</a:t>
            </a:r>
          </a:p>
          <a:p>
            <a:pPr marL="685800" lvl="1" indent="-228600">
              <a:buFont typeface="+mj-lt"/>
              <a:buAutoNum type="alphaLcParenR"/>
            </a:pPr>
            <a:r>
              <a:rPr lang="en-US" sz="1000" baseline="0" dirty="0" smtClean="0"/>
              <a:t>The 2006 vision statement (which was developed as part of the Rural Development Assistance Team (RDAT) effort) </a:t>
            </a:r>
          </a:p>
          <a:p>
            <a:pPr marL="685800" lvl="1" indent="-228600">
              <a:buFont typeface="+mj-lt"/>
              <a:buAutoNum type="alphaLcParenR"/>
            </a:pPr>
            <a:r>
              <a:rPr lang="en-US" sz="1000" baseline="0" dirty="0" smtClean="0"/>
              <a:t>Additional community input that was solicited in June 2009 at forums held throughout the county. </a:t>
            </a:r>
          </a:p>
          <a:p>
            <a:pPr marL="228600" lvl="0" indent="-228600">
              <a:buFont typeface="+mj-lt"/>
              <a:buNone/>
            </a:pPr>
            <a:r>
              <a:rPr lang="en-US" sz="1000" baseline="0" dirty="0" smtClean="0"/>
              <a:t>     The vision and the community forums gave us insight into the community-level definition of community vitality that we could use to learn how close Wallowa County is to realizing its goals for a vital future. </a:t>
            </a:r>
          </a:p>
          <a:p>
            <a:pPr marL="685800" lvl="1" indent="-228600">
              <a:buFont typeface="+mj-lt"/>
              <a:buAutoNum type="alphaLcParenR"/>
            </a:pPr>
            <a:r>
              <a:rPr lang="en-US" sz="1000" baseline="0" dirty="0" smtClean="0"/>
              <a:t>Through this collaboration OSU and Wallowa County are learning about the community</a:t>
            </a:r>
          </a:p>
          <a:p>
            <a:pPr marL="228600" indent="-228600">
              <a:buFont typeface="+mj-lt"/>
              <a:buAutoNum type="arabicPeriod"/>
            </a:pPr>
            <a:r>
              <a:rPr lang="en-US" sz="1000" baseline="0" dirty="0" smtClean="0"/>
              <a:t>After developing the indicators and measures, we gathered data from:</a:t>
            </a:r>
          </a:p>
          <a:p>
            <a:pPr marL="685800" lvl="1" indent="-228600">
              <a:buFont typeface="+mj-lt"/>
              <a:buAutoNum type="arabicPeriod"/>
            </a:pPr>
            <a:r>
              <a:rPr lang="en-US" sz="1000" baseline="0" dirty="0" smtClean="0"/>
              <a:t>Agencies and organizations with web-accessible public databases</a:t>
            </a:r>
          </a:p>
          <a:p>
            <a:pPr marL="685800" lvl="1" indent="-228600">
              <a:buFont typeface="+mj-lt"/>
              <a:buAutoNum type="arabicPeriod"/>
            </a:pPr>
            <a:r>
              <a:rPr lang="en-US" sz="1000" baseline="0" dirty="0" smtClean="0"/>
              <a:t>Local organizations and businesses with program information or information about the population they serve</a:t>
            </a:r>
          </a:p>
          <a:p>
            <a:pPr marL="685800" lvl="1" indent="-228600">
              <a:buFont typeface="+mj-lt"/>
              <a:buAutoNum type="arabicPeriod"/>
            </a:pPr>
            <a:r>
              <a:rPr lang="en-US" sz="1000" baseline="0" dirty="0" smtClean="0"/>
              <a:t>Adult residents of Wallowa County through an survey instrument that we developed especially for this project</a:t>
            </a:r>
          </a:p>
          <a:p>
            <a:pPr marL="228600" indent="-228600">
              <a:buFont typeface="+mj-lt"/>
              <a:buAutoNum type="arabicPeriod"/>
            </a:pPr>
            <a:r>
              <a:rPr lang="en-US" sz="1000" baseline="0" dirty="0" smtClean="0"/>
              <a:t>Once we had all the indicator data compiled, the Vital Wallowa Indicator Project Advisory Committee set target levels for most indicators. </a:t>
            </a:r>
          </a:p>
          <a:p>
            <a:pPr marL="228600" indent="-228600">
              <a:buFont typeface="+mj-lt"/>
              <a:buAutoNum type="arabicPeriod"/>
            </a:pPr>
            <a:r>
              <a:rPr lang="en-US" sz="1000" baseline="0" dirty="0" smtClean="0"/>
              <a:t>Finally, we made our assessment of vitality comparing the most recent indicator data with the target level </a:t>
            </a:r>
            <a:endParaRPr lang="en-US" sz="1000"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12. Living Wage Jobs:</a:t>
            </a:r>
          </a:p>
          <a:p>
            <a:r>
              <a:rPr lang="en-US" u="sng" dirty="0" smtClean="0"/>
              <a:t>Data Source</a:t>
            </a:r>
            <a:r>
              <a:rPr lang="en-US" u="none" dirty="0" smtClean="0"/>
              <a:t> – Oregon</a:t>
            </a:r>
            <a:r>
              <a:rPr lang="en-US" u="none" baseline="0" dirty="0" smtClean="0"/>
              <a:t> Housing &amp; Community Services, an agency of the state calculated cost of living for each county in OR</a:t>
            </a:r>
          </a:p>
          <a:p>
            <a:r>
              <a:rPr lang="en-US" u="none" baseline="0" dirty="0" smtClean="0"/>
              <a:t>Average Earnings data come from the US Bureau of Economic Analysis</a:t>
            </a:r>
          </a:p>
          <a:p>
            <a:endParaRPr lang="en-US" u="sng" baseline="0" dirty="0" smtClean="0"/>
          </a:p>
          <a:p>
            <a:r>
              <a:rPr lang="en-US" u="sng" baseline="0" dirty="0" smtClean="0"/>
              <a:t>Technical Note – </a:t>
            </a:r>
          </a:p>
          <a:p>
            <a:r>
              <a:rPr lang="en-US" i="1" u="none" baseline="0" dirty="0" smtClean="0"/>
              <a:t>Cost of Living is based on county costs of: </a:t>
            </a:r>
          </a:p>
          <a:p>
            <a:r>
              <a:rPr lang="en-US" u="none" baseline="0" dirty="0" smtClean="0"/>
              <a:t>Housing, Food, Childcare, Transportation, Health Care, Other necessities (31% of housing and food costs), Taxes</a:t>
            </a:r>
          </a:p>
          <a:p>
            <a:r>
              <a:rPr lang="en-US" u="none" baseline="0" dirty="0" smtClean="0"/>
              <a:t>For families of these sizes and compositions</a:t>
            </a:r>
          </a:p>
          <a:p>
            <a:endParaRPr lang="en-US" u="none" baseline="0" dirty="0" smtClean="0"/>
          </a:p>
          <a:p>
            <a:r>
              <a:rPr lang="en-US" i="1" u="none" baseline="0" dirty="0" smtClean="0"/>
              <a:t>Average Wallowa County earnings is the average of:</a:t>
            </a:r>
            <a:endParaRPr lang="en-US" i="0" u="none" baseline="0" dirty="0" smtClean="0"/>
          </a:p>
          <a:p>
            <a:r>
              <a:rPr lang="en-US" i="0" u="none" baseline="0" dirty="0" smtClean="0"/>
              <a:t>Wages, Salary, Pension, Insurance, and Social Security contributions made by the employer for all jobs in the county that are covered by Unemployment Insurance. For those that are not covered by Unemployment Insurance, the Bureau of Economic Analysis estimates their earnings.</a:t>
            </a:r>
          </a:p>
          <a:p>
            <a:endParaRPr lang="en-US" i="0" u="none" baseline="0" dirty="0" smtClean="0"/>
          </a:p>
          <a:p>
            <a:r>
              <a:rPr lang="en-US" i="1" u="none" baseline="0" dirty="0" smtClean="0"/>
              <a:t>Ratio of Average Earnings to Cost of Living:</a:t>
            </a:r>
            <a:endParaRPr lang="en-US" i="0" u="none" baseline="0" dirty="0" smtClean="0"/>
          </a:p>
          <a:p>
            <a:r>
              <a:rPr lang="en-US" i="0" u="none" baseline="0" dirty="0" smtClean="0"/>
              <a:t>Earnings divided by cost of living</a:t>
            </a:r>
          </a:p>
          <a:p>
            <a:r>
              <a:rPr lang="en-US" i="0" u="none" baseline="0" dirty="0" smtClean="0"/>
              <a:t>Assuming a single wage-earner in the family. </a:t>
            </a:r>
          </a:p>
          <a:p>
            <a:endParaRPr lang="en-US" i="0" u="none" baseline="0" dirty="0" smtClean="0"/>
          </a:p>
          <a:p>
            <a:r>
              <a:rPr lang="en-US" i="0" u="sng" baseline="0" dirty="0" smtClean="0"/>
              <a:t>Make note of – </a:t>
            </a:r>
          </a:p>
          <a:p>
            <a:r>
              <a:rPr lang="en-US" i="0" u="none" baseline="0" dirty="0" smtClean="0"/>
              <a:t>Of course there are many 2-parent families in which both parents earn money outside the home, but for this analysis we assumed single wage-earner families. In instances of 2 wage-earners who earn the average for the county, clearly the average job would cover the cost of living. </a:t>
            </a:r>
          </a:p>
          <a:p>
            <a:endParaRPr lang="en-US" i="0" u="none" baseline="0" dirty="0" smtClean="0"/>
          </a:p>
          <a:p>
            <a:r>
              <a:rPr lang="en-US" i="0" u="sng" baseline="0" dirty="0" smtClean="0"/>
              <a:t>Some ideas for improvement</a:t>
            </a:r>
            <a:endParaRPr lang="en-US" i="0" u="none" baseline="0" dirty="0" smtClean="0"/>
          </a:p>
          <a:p>
            <a:r>
              <a:rPr lang="en-US" i="0" u="none" baseline="0" dirty="0" smtClean="0"/>
              <a:t>- This is an issue of low job quality (earnings) combined with an environment of high cost of living. Therefore you can address the cost of living piece or the job quality. </a:t>
            </a:r>
            <a:endParaRPr lang="en-US" u="sng"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14. Balance</a:t>
            </a:r>
            <a:r>
              <a:rPr lang="en-US" b="1" baseline="0" dirty="0" smtClean="0"/>
              <a:t> of Trade</a:t>
            </a:r>
            <a:r>
              <a:rPr lang="en-US" b="1" dirty="0" smtClean="0"/>
              <a:t>:</a:t>
            </a:r>
          </a:p>
          <a:p>
            <a:r>
              <a:rPr lang="en-US" u="sng" dirty="0" smtClean="0"/>
              <a:t>Data Source</a:t>
            </a:r>
            <a:r>
              <a:rPr lang="en-US" u="none" dirty="0" smtClean="0"/>
              <a:t> – </a:t>
            </a:r>
            <a:r>
              <a:rPr lang="en-US" sz="1200" kern="1200" dirty="0" smtClean="0">
                <a:solidFill>
                  <a:schemeClr val="tx1"/>
                </a:solidFill>
                <a:latin typeface="+mn-lt"/>
                <a:ea typeface="+mn-ea"/>
                <a:cs typeface="+mn-cs"/>
              </a:rPr>
              <a:t>Minnesota IMPLAN Group, Inc.,</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analyzed by Bruce </a:t>
            </a:r>
            <a:r>
              <a:rPr lang="en-US" sz="1200" kern="1200" dirty="0" err="1" smtClean="0">
                <a:solidFill>
                  <a:schemeClr val="tx1"/>
                </a:solidFill>
                <a:latin typeface="+mn-lt"/>
                <a:ea typeface="+mn-ea"/>
                <a:cs typeface="+mn-cs"/>
              </a:rPr>
              <a:t>Sorte</a:t>
            </a:r>
            <a:r>
              <a:rPr lang="en-US" sz="1200" kern="1200" dirty="0" smtClean="0">
                <a:solidFill>
                  <a:schemeClr val="tx1"/>
                </a:solidFill>
                <a:latin typeface="+mn-lt"/>
                <a:ea typeface="+mn-ea"/>
                <a:cs typeface="+mn-cs"/>
              </a:rPr>
              <a:t> (Oregon State University, Extension Community Economist)</a:t>
            </a:r>
            <a:endParaRPr lang="en-US" u="none" baseline="0" dirty="0" smtClean="0"/>
          </a:p>
          <a:p>
            <a:endParaRPr lang="en-US" u="sng" baseline="0" dirty="0" smtClean="0"/>
          </a:p>
          <a:p>
            <a:r>
              <a:rPr lang="en-US" u="sng" baseline="0" dirty="0" smtClean="0"/>
              <a:t>Technical Note – </a:t>
            </a:r>
          </a:p>
          <a:p>
            <a:r>
              <a:rPr lang="en-US" i="1" u="none" baseline="0" dirty="0" smtClean="0"/>
              <a:t>Exports: </a:t>
            </a:r>
          </a:p>
          <a:p>
            <a:r>
              <a:rPr lang="en-US" sz="1200" kern="1200" dirty="0" smtClean="0">
                <a:solidFill>
                  <a:schemeClr val="tx1"/>
                </a:solidFill>
                <a:latin typeface="+mn-lt"/>
                <a:ea typeface="+mn-ea"/>
                <a:cs typeface="+mn-cs"/>
              </a:rPr>
              <a:t>Goods or services sold by Wallowa County residents and businesses to people and businesses outside the county</a:t>
            </a:r>
          </a:p>
          <a:p>
            <a:endParaRPr lang="en-US" u="none" baseline="0" dirty="0" smtClean="0"/>
          </a:p>
          <a:p>
            <a:r>
              <a:rPr lang="en-US" i="1" u="none" baseline="0" dirty="0" smtClean="0"/>
              <a:t>Imports:</a:t>
            </a:r>
            <a:endParaRPr lang="en-US" i="0" u="none" baseline="0" dirty="0" smtClean="0"/>
          </a:p>
          <a:p>
            <a:r>
              <a:rPr lang="en-US" sz="1200" kern="1200" dirty="0" smtClean="0">
                <a:solidFill>
                  <a:schemeClr val="tx1"/>
                </a:solidFill>
                <a:latin typeface="+mn-lt"/>
                <a:ea typeface="+mn-ea"/>
                <a:cs typeface="+mn-cs"/>
              </a:rPr>
              <a:t>Services or goods purchased outside Wallowa County by Wallowa County residents and businesses</a:t>
            </a:r>
          </a:p>
          <a:p>
            <a:endParaRPr lang="en-US" i="0" u="none" baseline="0" dirty="0" smtClean="0"/>
          </a:p>
          <a:p>
            <a:r>
              <a:rPr lang="en-US" i="0" u="sng" baseline="0" dirty="0" smtClean="0"/>
              <a:t>Make note of – </a:t>
            </a:r>
          </a:p>
          <a:p>
            <a:r>
              <a:rPr lang="en-US" sz="1200" kern="1200" dirty="0" smtClean="0">
                <a:solidFill>
                  <a:schemeClr val="tx1"/>
                </a:solidFill>
                <a:latin typeface="+mn-lt"/>
                <a:ea typeface="+mn-ea"/>
                <a:cs typeface="+mn-cs"/>
              </a:rPr>
              <a:t>According to </a:t>
            </a:r>
            <a:r>
              <a:rPr lang="en-US" sz="1200" kern="1200" dirty="0" err="1" smtClean="0">
                <a:solidFill>
                  <a:schemeClr val="tx1"/>
                </a:solidFill>
                <a:latin typeface="+mn-lt"/>
                <a:ea typeface="+mn-ea"/>
                <a:cs typeface="+mn-cs"/>
              </a:rPr>
              <a:t>Sorte</a:t>
            </a:r>
            <a:r>
              <a:rPr lang="en-US" sz="1200" kern="1200" dirty="0" smtClean="0">
                <a:solidFill>
                  <a:schemeClr val="tx1"/>
                </a:solidFill>
                <a:latin typeface="+mn-lt"/>
                <a:ea typeface="+mn-ea"/>
                <a:cs typeface="+mn-cs"/>
              </a:rPr>
              <a:t> (personal communication, 2009), “Oregon and the United States also import more than they export. The difference can be more pronounced in relatively smaller economies as consumers can pursue so many options on the Web and often at large retailers in nearby cities.”</a:t>
            </a:r>
          </a:p>
          <a:p>
            <a:endParaRPr lang="en-US" sz="1200" u="sng"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goal for this indicator is for the value of exports to be equal to the value of imports, but a more realistic goal</a:t>
            </a:r>
            <a:r>
              <a:rPr lang="en-US" sz="1200" kern="1200" baseline="0" dirty="0" smtClean="0">
                <a:solidFill>
                  <a:schemeClr val="tx1"/>
                </a:solidFill>
                <a:latin typeface="+mn-lt"/>
                <a:ea typeface="+mn-ea"/>
                <a:cs typeface="+mn-cs"/>
              </a:rPr>
              <a:t> may be </a:t>
            </a:r>
            <a:r>
              <a:rPr lang="en-US" sz="1200" kern="1200" dirty="0" smtClean="0">
                <a:solidFill>
                  <a:schemeClr val="tx1"/>
                </a:solidFill>
                <a:latin typeface="+mn-lt"/>
                <a:ea typeface="+mn-ea"/>
                <a:cs typeface="+mn-cs"/>
              </a:rPr>
              <a:t>for the balance of trade to improve from its 2007 value (increase</a:t>
            </a:r>
            <a:r>
              <a:rPr lang="en-US" sz="1200" kern="1200" baseline="0" dirty="0" smtClean="0">
                <a:solidFill>
                  <a:schemeClr val="tx1"/>
                </a:solidFill>
                <a:latin typeface="+mn-lt"/>
                <a:ea typeface="+mn-ea"/>
                <a:cs typeface="+mn-cs"/>
              </a:rPr>
              <a:t> from 66%)</a:t>
            </a:r>
            <a:r>
              <a:rPr lang="en-US" sz="1200" kern="1200" dirty="0" smtClean="0">
                <a:solidFill>
                  <a:schemeClr val="tx1"/>
                </a:solidFill>
                <a:latin typeface="+mn-lt"/>
                <a:ea typeface="+mn-ea"/>
                <a:cs typeface="+mn-cs"/>
              </a:rPr>
              <a:t>.</a:t>
            </a:r>
          </a:p>
          <a:p>
            <a:endParaRPr lang="en-US" sz="1200" u="sng"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Some ideas for</a:t>
            </a:r>
            <a:r>
              <a:rPr lang="en-US" sz="1200" u="sng" kern="1200" baseline="0" dirty="0" smtClean="0">
                <a:solidFill>
                  <a:schemeClr val="tx1"/>
                </a:solidFill>
                <a:latin typeface="+mn-lt"/>
                <a:ea typeface="+mn-ea"/>
                <a:cs typeface="+mn-cs"/>
              </a:rPr>
              <a:t> improvement</a:t>
            </a:r>
            <a:r>
              <a:rPr lang="en-US" sz="1200" u="none" kern="1200" baseline="0" dirty="0" smtClean="0">
                <a:solidFill>
                  <a:schemeClr val="tx1"/>
                </a:solidFill>
                <a:latin typeface="+mn-lt"/>
                <a:ea typeface="+mn-ea"/>
                <a:cs typeface="+mn-cs"/>
              </a:rPr>
              <a:t> – </a:t>
            </a:r>
          </a:p>
          <a:p>
            <a:pPr>
              <a:buFontTx/>
              <a:buChar char="-"/>
            </a:pPr>
            <a:r>
              <a:rPr lang="en-US" sz="1200" u="none" kern="1200" baseline="0" dirty="0" smtClean="0">
                <a:solidFill>
                  <a:schemeClr val="tx1"/>
                </a:solidFill>
                <a:latin typeface="+mn-lt"/>
                <a:ea typeface="+mn-ea"/>
                <a:cs typeface="+mn-cs"/>
              </a:rPr>
              <a:t>Keep up on projects like the Post &amp; Pole plant; local processing of local raw goods for export</a:t>
            </a:r>
          </a:p>
          <a:p>
            <a:pPr>
              <a:buFontTx/>
              <a:buChar char="-"/>
            </a:pPr>
            <a:r>
              <a:rPr lang="en-US" sz="1200" u="none" kern="1200" baseline="0" dirty="0" smtClean="0">
                <a:solidFill>
                  <a:schemeClr val="tx1"/>
                </a:solidFill>
                <a:latin typeface="+mn-lt"/>
                <a:ea typeface="+mn-ea"/>
                <a:cs typeface="+mn-cs"/>
              </a:rPr>
              <a:t> Also, identify the services and goods residents are purchasing outside the county and cultivate the development of businesses that provide those services in the county</a:t>
            </a:r>
          </a:p>
          <a:p>
            <a:endParaRPr lang="en-US" u="sng"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15. Small &amp; Large Business</a:t>
            </a:r>
            <a:r>
              <a:rPr lang="en-US" b="1" baseline="0" dirty="0" smtClean="0"/>
              <a:t> Health</a:t>
            </a:r>
            <a:endParaRPr lang="en-US" b="0" baseline="0" dirty="0" smtClean="0"/>
          </a:p>
          <a:p>
            <a:r>
              <a:rPr lang="en-US" b="0" u="sng" baseline="0" dirty="0" smtClean="0"/>
              <a:t>Data Source -</a:t>
            </a:r>
            <a:r>
              <a:rPr lang="en-US" b="0" u="none" baseline="0" dirty="0" smtClean="0"/>
              <a:t> </a:t>
            </a:r>
            <a:r>
              <a:rPr lang="en-US" b="0" baseline="0" dirty="0" smtClean="0"/>
              <a:t>Oregon Employment Department</a:t>
            </a:r>
          </a:p>
          <a:p>
            <a:endParaRPr lang="en-US" b="0" baseline="0" dirty="0" smtClean="0"/>
          </a:p>
          <a:p>
            <a:r>
              <a:rPr lang="en-US" b="0" u="sng" baseline="0" dirty="0" smtClean="0"/>
              <a:t>Make note of – </a:t>
            </a:r>
          </a:p>
          <a:p>
            <a:r>
              <a:rPr lang="en-US" b="0" baseline="0" dirty="0" smtClean="0"/>
              <a:t>Small businesses = employ 0-4 people</a:t>
            </a:r>
          </a:p>
          <a:p>
            <a:r>
              <a:rPr lang="en-US" b="0" baseline="0" dirty="0" smtClean="0"/>
              <a:t>Large businesses = employ 20 or more people</a:t>
            </a:r>
          </a:p>
          <a:p>
            <a:endParaRPr lang="en-US" b="0" baseline="0" dirty="0" smtClean="0"/>
          </a:p>
          <a:p>
            <a:r>
              <a:rPr lang="en-US" b="0" baseline="0" dirty="0" smtClean="0"/>
              <a:t>The growth rate of small businesses met goal (+5%), but the goal for the growth rate of large businesses is to be greater than or equal to 0. </a:t>
            </a:r>
            <a:endParaRPr lang="en-US" b="1" dirty="0" smtClean="0"/>
          </a:p>
          <a:p>
            <a:endParaRPr lang="en-US" b="1" dirty="0" smtClean="0"/>
          </a:p>
          <a:p>
            <a:r>
              <a:rPr lang="en-US" b="1" dirty="0" smtClean="0"/>
              <a:t>16. Employers</a:t>
            </a:r>
            <a:r>
              <a:rPr lang="en-US" b="1" baseline="0" dirty="0" smtClean="0"/>
              <a:t> by Size</a:t>
            </a:r>
            <a:r>
              <a:rPr lang="en-US" b="1" dirty="0" smtClean="0"/>
              <a:t>:</a:t>
            </a:r>
            <a:r>
              <a:rPr lang="en-US" b="1" baseline="0" dirty="0" smtClean="0"/>
              <a:t> </a:t>
            </a:r>
          </a:p>
          <a:p>
            <a:r>
              <a:rPr lang="en-US" u="sng" baseline="0" dirty="0" smtClean="0"/>
              <a:t>Data Source </a:t>
            </a:r>
            <a:r>
              <a:rPr lang="en-US" baseline="0" dirty="0" smtClean="0"/>
              <a:t>– OR Employment Department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t>Make note of – </a:t>
            </a:r>
          </a:p>
          <a:p>
            <a:r>
              <a:rPr lang="en-US" baseline="0" dirty="0" smtClean="0"/>
              <a:t>In the future, the goal is for the number of businesses in the county to grow, and the proportion of the businesses in each size class to stay similar to 2009. </a:t>
            </a:r>
          </a:p>
          <a:p>
            <a:endParaRPr lang="en-US" baseline="0" dirty="0" smtClean="0"/>
          </a:p>
          <a:p>
            <a:r>
              <a:rPr lang="en-US" sz="1200" kern="1200" dirty="0" smtClean="0">
                <a:solidFill>
                  <a:schemeClr val="tx1"/>
                </a:solidFill>
                <a:latin typeface="+mn-lt"/>
                <a:ea typeface="+mn-ea"/>
                <a:cs typeface="+mn-cs"/>
              </a:rPr>
              <a:t>Unclear from the data provided by the OR Employment Department is the location of these business owners. Some may live outside the county while others live inside the county. In order to truly measure the attainment of the Wallowa County goal about having abundant locally-owned small businesses, information about owner location is necessary.</a:t>
            </a:r>
            <a:endParaRPr lang="en-US" baseline="0" dirty="0" smtClean="0"/>
          </a:p>
        </p:txBody>
      </p:sp>
      <p:sp>
        <p:nvSpPr>
          <p:cNvPr id="4" name="Slide Number Placeholder 3"/>
          <p:cNvSpPr>
            <a:spLocks noGrp="1"/>
          </p:cNvSpPr>
          <p:nvPr>
            <p:ph type="sldNum" sz="quarter" idx="10"/>
          </p:nvPr>
        </p:nvSpPr>
        <p:spPr/>
        <p:txBody>
          <a:bodyPr/>
          <a:lstStyle/>
          <a:p>
            <a:fld id="{4698D49F-B508-46A9-876E-887183C7127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17. Employment in Industries</a:t>
            </a:r>
            <a:r>
              <a:rPr lang="en-US" b="1" baseline="0" dirty="0" smtClean="0"/>
              <a:t> Targeted by Wallowa County Economic Development Strategy</a:t>
            </a:r>
            <a:endParaRPr lang="en-US" b="0" baseline="0" dirty="0" smtClean="0"/>
          </a:p>
          <a:p>
            <a:r>
              <a:rPr lang="en-US" b="0" u="sng" baseline="0" dirty="0" smtClean="0"/>
              <a:t>Data Source –</a:t>
            </a:r>
            <a:r>
              <a:rPr lang="en-US" b="0" u="none" baseline="0" dirty="0" smtClean="0"/>
              <a:t> </a:t>
            </a:r>
            <a:r>
              <a:rPr lang="en-US" b="0" baseline="0" dirty="0" smtClean="0"/>
              <a:t>US Bureau of Economic Analysis</a:t>
            </a:r>
          </a:p>
          <a:p>
            <a:endParaRPr lang="en-US" b="0" baseline="0" dirty="0" smtClean="0"/>
          </a:p>
          <a:p>
            <a:r>
              <a:rPr lang="en-US" b="0" u="sng" baseline="0" dirty="0" smtClean="0"/>
              <a:t>VERY IMPORTANT: Make note of – </a:t>
            </a:r>
          </a:p>
          <a:p>
            <a:r>
              <a:rPr lang="en-US" b="0" baseline="0" dirty="0" smtClean="0"/>
              <a:t>An error was discovered in the data published in the report. </a:t>
            </a:r>
            <a:r>
              <a:rPr lang="en-US" b="0" baseline="0" smtClean="0"/>
              <a:t>Farm proprietors </a:t>
            </a:r>
            <a:r>
              <a:rPr lang="en-US" b="0" baseline="0" dirty="0" smtClean="0"/>
              <a:t>and laborers were not included in the report, but are included here, increasing the share of employment attributable to these five industries from 40% to 53%. </a:t>
            </a:r>
          </a:p>
          <a:p>
            <a:endParaRPr lang="en-US" b="0" baseline="0" dirty="0" smtClean="0"/>
          </a:p>
          <a:p>
            <a:r>
              <a:rPr lang="en-US" b="0" u="sng" baseline="0" dirty="0" smtClean="0"/>
              <a:t>Technical Note </a:t>
            </a:r>
            <a:r>
              <a:rPr lang="en-US" b="0" baseline="0" dirty="0" smtClean="0"/>
              <a:t>– </a:t>
            </a:r>
          </a:p>
          <a:p>
            <a:r>
              <a:rPr lang="en-US" b="0" baseline="0" dirty="0" smtClean="0"/>
              <a:t>The top 5 industries of employment in Wallowa County in 2007 were:</a:t>
            </a:r>
          </a:p>
          <a:p>
            <a:pPr marL="228600" indent="-228600">
              <a:buAutoNum type="arabicPeriod"/>
            </a:pPr>
            <a:r>
              <a:rPr lang="en-US" b="0" baseline="0" dirty="0" smtClean="0"/>
              <a:t>Government (14%)</a:t>
            </a:r>
          </a:p>
          <a:p>
            <a:pPr marL="228600" indent="-228600">
              <a:buAutoNum type="arabicPeriod"/>
            </a:pPr>
            <a:r>
              <a:rPr lang="en-US" b="0" baseline="0" dirty="0" smtClean="0"/>
              <a:t>Farm proprietors and laborers (14%)</a:t>
            </a:r>
          </a:p>
          <a:p>
            <a:pPr marL="228600" indent="-228600">
              <a:buAutoNum type="arabicPeriod"/>
            </a:pPr>
            <a:r>
              <a:rPr lang="en-US" b="0" baseline="0" dirty="0" smtClean="0"/>
              <a:t>Retail Trade (12%)</a:t>
            </a:r>
          </a:p>
          <a:p>
            <a:pPr marL="228600" indent="-228600">
              <a:buAutoNum type="arabicPeriod"/>
            </a:pPr>
            <a:r>
              <a:rPr lang="en-US" b="0" baseline="0" dirty="0" smtClean="0"/>
              <a:t>Accommodation and Food Services (7%)</a:t>
            </a:r>
          </a:p>
          <a:p>
            <a:pPr marL="228600" indent="-228600">
              <a:buAutoNum type="arabicPeriod"/>
            </a:pPr>
            <a:r>
              <a:rPr lang="en-US" b="0" baseline="0" dirty="0" smtClean="0"/>
              <a:t>Construction (7%)</a:t>
            </a:r>
          </a:p>
        </p:txBody>
      </p:sp>
      <p:sp>
        <p:nvSpPr>
          <p:cNvPr id="4" name="Slide Number Placeholder 3"/>
          <p:cNvSpPr>
            <a:spLocks noGrp="1"/>
          </p:cNvSpPr>
          <p:nvPr>
            <p:ph type="sldNum" sz="quarter" idx="10"/>
          </p:nvPr>
        </p:nvSpPr>
        <p:spPr/>
        <p:txBody>
          <a:bodyPr/>
          <a:lstStyle/>
          <a:p>
            <a:fld id="{4698D49F-B508-46A9-876E-887183C7127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OSU faculty members contacted the telephone and internet providers for the county on many occasions to measure</a:t>
            </a:r>
            <a:r>
              <a:rPr lang="en-US" sz="1200" kern="1200" baseline="0" dirty="0" smtClean="0">
                <a:solidFill>
                  <a:schemeClr val="tx1"/>
                </a:solidFill>
                <a:latin typeface="+mn-lt"/>
                <a:ea typeface="+mn-ea"/>
                <a:cs typeface="+mn-cs"/>
              </a:rPr>
              <a:t> the coverage of high-speed internet and telephone land-lines</a:t>
            </a:r>
            <a:r>
              <a:rPr lang="en-US" sz="1200" kern="1200" dirty="0" smtClean="0">
                <a:solidFill>
                  <a:schemeClr val="tx1"/>
                </a:solidFill>
                <a:latin typeface="+mn-lt"/>
                <a:ea typeface="+mn-ea"/>
                <a:cs typeface="+mn-cs"/>
              </a:rPr>
              <a:t>. Unfortunately, most of these providers refused to provide the requested information. Verizon failed to provide the information necessary to determine the land-line telephone coverage of Wallowa County households, and of the two main internet service providers only Eastern OR Network Incorporated (EONI) provided their figures.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2008, within the EONI service area, there were 757 high-speed internet accounts, which include households and businesses. It is unclear the total number of potential accounts within this area, however, so it is hard to estimate the coverage rate.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this point, the data for this indicator are not sufficient to provide a baseline assessment for Wallowa County.</a:t>
            </a:r>
            <a:endParaRPr lang="en-US"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19. Working Landscapes</a:t>
            </a:r>
            <a:endParaRPr lang="en-US" b="0" baseline="0" dirty="0" smtClean="0"/>
          </a:p>
          <a:p>
            <a:r>
              <a:rPr lang="en-US" b="0" u="sng" baseline="0" dirty="0" smtClean="0"/>
              <a:t>Data Sources –</a:t>
            </a:r>
            <a:r>
              <a:rPr lang="en-US" b="0" u="none" baseline="0" dirty="0" smtClean="0"/>
              <a:t> </a:t>
            </a:r>
            <a:r>
              <a:rPr lang="en-US" b="0" baseline="0" dirty="0" smtClean="0"/>
              <a:t>US Department of Agriculture, 2007 Agricultural Census; US Forest Service (personal communication)</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t>Note</a:t>
            </a:r>
            <a:r>
              <a:rPr lang="en-US" b="0" u="none" baseline="0" dirty="0" smtClean="0"/>
              <a:t> - </a:t>
            </a:r>
            <a:r>
              <a:rPr lang="en-US" sz="1200" kern="1200" dirty="0" smtClean="0">
                <a:solidFill>
                  <a:schemeClr val="tx1"/>
                </a:solidFill>
                <a:latin typeface="+mn-lt"/>
                <a:ea typeface="+mn-ea"/>
                <a:cs typeface="+mn-cs"/>
              </a:rPr>
              <a:t>The goal for this indicator is for there to be 50% or more of the land in Wallowa County in productive use. </a:t>
            </a:r>
          </a:p>
        </p:txBody>
      </p:sp>
      <p:sp>
        <p:nvSpPr>
          <p:cNvPr id="4" name="Slide Number Placeholder 3"/>
          <p:cNvSpPr>
            <a:spLocks noGrp="1"/>
          </p:cNvSpPr>
          <p:nvPr>
            <p:ph type="sldNum" sz="quarter" idx="10"/>
          </p:nvPr>
        </p:nvSpPr>
        <p:spPr/>
        <p:txBody>
          <a:bodyPr/>
          <a:lstStyle/>
          <a:p>
            <a:fld id="{4698D49F-B508-46A9-876E-887183C7127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20. Land</a:t>
            </a:r>
            <a:r>
              <a:rPr lang="en-US" b="1" baseline="0" dirty="0" smtClean="0"/>
              <a:t> Access for Hunting, Fishing &amp; Recreation</a:t>
            </a:r>
            <a:endParaRPr lang="en-US" b="0" baseline="0" dirty="0" smtClean="0"/>
          </a:p>
          <a:p>
            <a:r>
              <a:rPr lang="en-US" b="0" u="sng" baseline="0" dirty="0" smtClean="0"/>
              <a:t>Data Sources –</a:t>
            </a:r>
            <a:r>
              <a:rPr lang="en-US" b="0" u="none" baseline="0" dirty="0" smtClean="0"/>
              <a:t> </a:t>
            </a:r>
            <a:r>
              <a:rPr lang="en-US" b="0" baseline="0" dirty="0" smtClean="0"/>
              <a:t>Vital Wallowa Indicator Project Survey; US Forest Service (personal communication)</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t>Technical Note </a:t>
            </a:r>
            <a:r>
              <a:rPr lang="en-US" b="0" u="none" baseline="0" dirty="0" smtClean="0"/>
              <a:t>- </a:t>
            </a:r>
            <a:r>
              <a:rPr lang="en-US" sz="1200" b="0" u="none" kern="1200" baseline="0" dirty="0" smtClean="0">
                <a:solidFill>
                  <a:schemeClr val="tx1"/>
                </a:solidFill>
                <a:latin typeface="+mn-lt"/>
                <a:ea typeface="+mn-ea"/>
                <a:cs typeface="+mn-cs"/>
              </a:rPr>
              <a:t>A</a:t>
            </a:r>
            <a:r>
              <a:rPr lang="en-US" sz="1200" kern="1200" dirty="0" smtClean="0">
                <a:solidFill>
                  <a:schemeClr val="tx1"/>
                </a:solidFill>
                <a:latin typeface="+mn-lt"/>
                <a:ea typeface="+mn-ea"/>
                <a:cs typeface="+mn-cs"/>
              </a:rPr>
              <a:t>ccording to the US Forest Service, all of the 423,748 acres that are designated wilderness areas (Hell’s Canyon, </a:t>
            </a:r>
            <a:r>
              <a:rPr lang="en-US" sz="1200" kern="1200" dirty="0" err="1" smtClean="0">
                <a:solidFill>
                  <a:schemeClr val="tx1"/>
                </a:solidFill>
                <a:latin typeface="+mn-lt"/>
                <a:ea typeface="+mn-ea"/>
                <a:cs typeface="+mn-cs"/>
              </a:rPr>
              <a:t>Wenaha-Tucannon</a:t>
            </a:r>
            <a:r>
              <a:rPr lang="en-US" sz="1200" kern="1200" dirty="0" smtClean="0">
                <a:solidFill>
                  <a:schemeClr val="tx1"/>
                </a:solidFill>
                <a:latin typeface="+mn-lt"/>
                <a:ea typeface="+mn-ea"/>
                <a:cs typeface="+mn-cs"/>
              </a:rPr>
              <a:t>, and Eagle Cap) in Wallowa County can be used for hunting, recreation, fishing, and some livestock grazing by the public.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Vital Wallowa</a:t>
            </a:r>
            <a:r>
              <a:rPr lang="en-US" sz="1200" kern="1200" baseline="0" dirty="0" smtClean="0">
                <a:solidFill>
                  <a:schemeClr val="tx1"/>
                </a:solidFill>
                <a:latin typeface="+mn-lt"/>
                <a:ea typeface="+mn-ea"/>
                <a:cs typeface="+mn-cs"/>
              </a:rPr>
              <a:t> Indicator Project Survey questions used:</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“For each of the activities listed below, please tell us if you currently allow other people to access the land </a:t>
            </a:r>
            <a:r>
              <a:rPr lang="en-US" sz="1200" b="1" u="sng" kern="1200" baseline="0" dirty="0" smtClean="0">
                <a:solidFill>
                  <a:schemeClr val="tx1"/>
                </a:solidFill>
                <a:latin typeface="+mn-lt"/>
                <a:ea typeface="+mn-ea"/>
                <a:cs typeface="+mn-cs"/>
              </a:rPr>
              <a:t>you own to do the activity: </a:t>
            </a:r>
          </a:p>
          <a:p>
            <a:r>
              <a:rPr lang="en-US" sz="1200" kern="1200" baseline="0" dirty="0" smtClean="0">
                <a:solidFill>
                  <a:schemeClr val="tx1"/>
                </a:solidFill>
                <a:latin typeface="+mn-lt"/>
                <a:ea typeface="+mn-ea"/>
                <a:cs typeface="+mn-cs"/>
              </a:rPr>
              <a:t>If you do not have land that can be used for fishing, hunting, or other recreation, please check N/A “</a:t>
            </a:r>
          </a:p>
          <a:p>
            <a:r>
              <a:rPr lang="en-US" sz="1200" b="1" kern="1200" baseline="0" dirty="0" smtClean="0">
                <a:solidFill>
                  <a:schemeClr val="tx1"/>
                </a:solidFill>
                <a:latin typeface="+mn-lt"/>
                <a:ea typeface="+mn-ea"/>
                <a:cs typeface="+mn-cs"/>
              </a:rPr>
              <a:t>			 	To friends or family 	To the general public 	</a:t>
            </a: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N/A</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Yes 	No 	Yes 	No 	</a:t>
            </a:r>
          </a:p>
          <a:p>
            <a:r>
              <a:rPr lang="en-US" sz="1200" b="1" kern="1200" baseline="0" dirty="0" smtClean="0">
                <a:solidFill>
                  <a:schemeClr val="tx1"/>
                </a:solidFill>
                <a:latin typeface="+mn-lt"/>
                <a:ea typeface="+mn-ea"/>
                <a:cs typeface="+mn-cs"/>
              </a:rPr>
              <a:t>Allow access for fishing: 	□ 	□ 	□ 	□ 	□ 	</a:t>
            </a:r>
          </a:p>
          <a:p>
            <a:r>
              <a:rPr lang="en-US" sz="1200" b="1" kern="1200" baseline="0" dirty="0" smtClean="0">
                <a:solidFill>
                  <a:schemeClr val="tx1"/>
                </a:solidFill>
                <a:latin typeface="+mn-lt"/>
                <a:ea typeface="+mn-ea"/>
                <a:cs typeface="+mn-cs"/>
              </a:rPr>
              <a:t>Allow access for hunting: 	□ 	□ 	□ 	□ 	□ 	</a:t>
            </a:r>
          </a:p>
          <a:p>
            <a:r>
              <a:rPr lang="en-US" sz="1200" b="1" kern="1200" baseline="0" dirty="0" smtClean="0">
                <a:solidFill>
                  <a:schemeClr val="tx1"/>
                </a:solidFill>
                <a:latin typeface="+mn-lt"/>
                <a:ea typeface="+mn-ea"/>
                <a:cs typeface="+mn-cs"/>
              </a:rPr>
              <a:t>Allow access for other recreation: 	□ 	□ 	□ 	□ 	□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this indicator,</a:t>
            </a:r>
            <a:r>
              <a:rPr lang="en-US" sz="1200" kern="1200" baseline="0" dirty="0" smtClean="0">
                <a:solidFill>
                  <a:schemeClr val="tx1"/>
                </a:solidFill>
                <a:latin typeface="+mn-lt"/>
                <a:ea typeface="+mn-ea"/>
                <a:cs typeface="+mn-cs"/>
              </a:rPr>
              <a:t> the percentage of respondents who said they allowed the </a:t>
            </a:r>
            <a:r>
              <a:rPr lang="en-US" sz="1200" u="sng" kern="1200" baseline="0" dirty="0" smtClean="0">
                <a:solidFill>
                  <a:schemeClr val="tx1"/>
                </a:solidFill>
                <a:latin typeface="+mn-lt"/>
                <a:ea typeface="+mn-ea"/>
                <a:cs typeface="+mn-cs"/>
              </a:rPr>
              <a:t>general public </a:t>
            </a:r>
            <a:r>
              <a:rPr lang="en-US" sz="1200" kern="1200" baseline="0" dirty="0" smtClean="0">
                <a:solidFill>
                  <a:schemeClr val="tx1"/>
                </a:solidFill>
                <a:latin typeface="+mn-lt"/>
                <a:ea typeface="+mn-ea"/>
                <a:cs typeface="+mn-cs"/>
              </a:rPr>
              <a:t>access to their land for fishing, hunting, or recreation was used.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98D49F-B508-46A9-876E-887183C7127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457200"/>
            <a:ext cx="4572000" cy="3429000"/>
          </a:xfrm>
        </p:spPr>
      </p:sp>
      <p:sp>
        <p:nvSpPr>
          <p:cNvPr id="3" name="Notes Placeholder 2"/>
          <p:cNvSpPr>
            <a:spLocks noGrp="1"/>
          </p:cNvSpPr>
          <p:nvPr>
            <p:ph type="body" idx="1"/>
          </p:nvPr>
        </p:nvSpPr>
        <p:spPr>
          <a:xfrm>
            <a:off x="457200" y="4114800"/>
            <a:ext cx="6096000" cy="4114800"/>
          </a:xfrm>
        </p:spPr>
        <p:txBody>
          <a:bodyPr>
            <a:noAutofit/>
          </a:bodyPr>
          <a:lstStyle/>
          <a:p>
            <a:r>
              <a:rPr lang="en-US" sz="1000" u="sng" dirty="0" smtClean="0"/>
              <a:t>Survey Methods:</a:t>
            </a:r>
          </a:p>
          <a:p>
            <a:pPr marL="228600" indent="-228600">
              <a:buFont typeface="Arial" pitchFamily="34" charset="0"/>
              <a:buChar char="•"/>
            </a:pPr>
            <a:r>
              <a:rPr lang="en-US" sz="1000" dirty="0" smtClean="0"/>
              <a:t>Survey</a:t>
            </a:r>
            <a:r>
              <a:rPr lang="en-US" sz="1000" baseline="0" dirty="0" smtClean="0"/>
              <a:t> distributors visited a random sample of 688 Wallowa County residential properties in an attempt to recruit survey participants</a:t>
            </a:r>
          </a:p>
          <a:p>
            <a:pPr marL="685800" lvl="1" indent="-228600">
              <a:buFont typeface="Arial" pitchFamily="34" charset="0"/>
              <a:buChar char="•"/>
            </a:pPr>
            <a:r>
              <a:rPr lang="en-US" sz="1000" baseline="0" dirty="0" smtClean="0"/>
              <a:t>Contact was made with 436 households</a:t>
            </a:r>
          </a:p>
          <a:p>
            <a:pPr marL="685800" lvl="1" indent="-228600">
              <a:buFont typeface="Arial" pitchFamily="34" charset="0"/>
              <a:buChar char="•"/>
            </a:pPr>
            <a:r>
              <a:rPr lang="en-US" sz="1000" baseline="0" dirty="0" smtClean="0"/>
              <a:t>About 130 properties were not eligible for the survey because they were not residential properties</a:t>
            </a:r>
          </a:p>
          <a:p>
            <a:pPr marL="685800" lvl="1" indent="-228600">
              <a:buFont typeface="Arial" pitchFamily="34" charset="0"/>
              <a:buChar char="•"/>
            </a:pPr>
            <a:r>
              <a:rPr lang="en-US" sz="1000" baseline="0" dirty="0" smtClean="0"/>
              <a:t>Due to the timing of the survey a large number of houses were vacant (about 250)</a:t>
            </a:r>
          </a:p>
          <a:p>
            <a:pPr marL="228600" indent="-228600">
              <a:buFont typeface="Arial" pitchFamily="34" charset="0"/>
              <a:buChar char="•"/>
            </a:pPr>
            <a:endParaRPr lang="en-US" sz="1000" baseline="0" dirty="0" smtClean="0"/>
          </a:p>
          <a:p>
            <a:pPr marL="228600" indent="-228600">
              <a:buFont typeface="Arial" pitchFamily="34" charset="0"/>
              <a:buChar char="•"/>
            </a:pPr>
            <a:r>
              <a:rPr lang="en-US" sz="1000" baseline="0" dirty="0" smtClean="0"/>
              <a:t>OSU faculty trained FCCLA and FBLA clubs at the three high schools how to distribute surveys. Each club received $2 for each property that was visited. </a:t>
            </a:r>
          </a:p>
          <a:p>
            <a:pPr marL="228600" indent="-228600">
              <a:buFont typeface="Arial" pitchFamily="34" charset="0"/>
              <a:buChar char="•"/>
            </a:pPr>
            <a:endParaRPr lang="en-US" sz="1000" baseline="0" dirty="0" smtClean="0"/>
          </a:p>
          <a:p>
            <a:pPr marL="228600" indent="-228600">
              <a:buFont typeface="Arial" pitchFamily="34" charset="0"/>
              <a:buChar char="•"/>
            </a:pPr>
            <a:r>
              <a:rPr lang="en-US" sz="1000" baseline="0" dirty="0" smtClean="0"/>
              <a:t>Adult volunteers were also trained by OSU faculty, but they did not receive any compensation for their efforts.</a:t>
            </a:r>
          </a:p>
          <a:p>
            <a:pPr marL="228600" indent="-228600">
              <a:buFont typeface="Arial" pitchFamily="34" charset="0"/>
              <a:buChar char="•"/>
            </a:pPr>
            <a:endParaRPr lang="en-US" sz="1000" baseline="0" dirty="0" smtClean="0"/>
          </a:p>
          <a:p>
            <a:pPr marL="228600" indent="-228600">
              <a:buFont typeface="Arial" pitchFamily="34" charset="0"/>
              <a:buChar char="•"/>
            </a:pPr>
            <a:r>
              <a:rPr lang="en-US" sz="1000" baseline="0" dirty="0" smtClean="0"/>
              <a:t>After selecting a random member of the household to complete the survey (the adult who had the most recent birthday), the survey distributors instructed the participant to fill out the survey at their leisure and send it back to OSU. 63% of the contacted households mailed back a completed survey. This response rate is very good for a mail survey. Response rates for mail surveys typically range 30%-40%.</a:t>
            </a:r>
          </a:p>
          <a:p>
            <a:pPr marL="228600" indent="-228600">
              <a:buFont typeface="Arial" pitchFamily="34" charset="0"/>
              <a:buChar char="•"/>
            </a:pPr>
            <a:endParaRPr lang="en-US" sz="1000" baseline="0" dirty="0" smtClean="0"/>
          </a:p>
          <a:p>
            <a:pPr marL="228600" indent="-228600">
              <a:buFont typeface="Arial" pitchFamily="34" charset="0"/>
              <a:buChar char="•"/>
            </a:pPr>
            <a:r>
              <a:rPr lang="en-US" sz="1000" baseline="0" dirty="0" smtClean="0"/>
              <a:t>We sampled in such as way as to make sure that we heard from a representative cross-section of the population. We drew our sample based on location in West, Central, or East County (census tract boundaries). </a:t>
            </a:r>
          </a:p>
          <a:p>
            <a:pPr marL="228600" indent="-228600">
              <a:buFont typeface="Arial" pitchFamily="34" charset="0"/>
              <a:buChar char="•"/>
            </a:pPr>
            <a:endParaRPr lang="en-US" sz="1000" baseline="0" dirty="0" smtClean="0"/>
          </a:p>
          <a:p>
            <a:pPr marL="228600" indent="-228600">
              <a:buFont typeface="Arial" pitchFamily="34" charset="0"/>
              <a:buChar char="•"/>
            </a:pPr>
            <a:r>
              <a:rPr lang="en-US" sz="1000" baseline="0" dirty="0" smtClean="0"/>
              <a:t>Margin of error interpretation: </a:t>
            </a:r>
          </a:p>
          <a:p>
            <a:pPr marL="228600" indent="-228600">
              <a:buFont typeface="Arial" pitchFamily="34" charset="0"/>
              <a:buNone/>
            </a:pPr>
            <a:r>
              <a:rPr lang="en-US" sz="1000" baseline="0" dirty="0" smtClean="0"/>
              <a:t>	For estimates (stats) that describe the adult population of Wallowa County, we can be 95% confident that the true population value is + or – 6% around the estimate we’re looking at. For example, if the estimate is that 30% of residents volunteered last year, then we can be 95% confident that the true percentage of the population that volunteered is somewhere between 24% and 36%. </a:t>
            </a:r>
          </a:p>
          <a:p>
            <a:pPr marL="228600" indent="-228600">
              <a:buFont typeface="Arial" pitchFamily="34" charset="0"/>
              <a:buNone/>
            </a:pPr>
            <a:r>
              <a:rPr lang="en-US" sz="1000" baseline="0" dirty="0" smtClean="0"/>
              <a:t>	</a:t>
            </a:r>
          </a:p>
          <a:p>
            <a:pPr marL="228600" indent="-228600">
              <a:buFont typeface="Arial" pitchFamily="34" charset="0"/>
              <a:buChar char="•"/>
            </a:pPr>
            <a:r>
              <a:rPr lang="en-US" sz="1000" baseline="0" dirty="0" smtClean="0"/>
              <a:t>In order to analyze the data, we applied standard statistical weights to the data. This is standard operating procedure in survey data analysis. The weights bring the sample better in line with the population. We applied weights that adjusted for our sampling design, and adjusted for age-specific and gender-specific population sizes. </a:t>
            </a:r>
            <a:endParaRPr lang="en-US" sz="1000"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9800" y="304800"/>
            <a:ext cx="2438400" cy="1828800"/>
          </a:xfrm>
        </p:spPr>
      </p:sp>
      <p:sp>
        <p:nvSpPr>
          <p:cNvPr id="3" name="Notes Placeholder 2"/>
          <p:cNvSpPr>
            <a:spLocks noGrp="1"/>
          </p:cNvSpPr>
          <p:nvPr>
            <p:ph type="body" idx="1"/>
          </p:nvPr>
        </p:nvSpPr>
        <p:spPr>
          <a:xfrm>
            <a:off x="685800" y="2286000"/>
            <a:ext cx="5486400" cy="4114800"/>
          </a:xfrm>
        </p:spPr>
        <p:txBody>
          <a:bodyPr>
            <a:noAutofit/>
          </a:bodyPr>
          <a:lstStyle/>
          <a:p>
            <a:r>
              <a:rPr lang="en-US" sz="900" b="1" dirty="0" smtClean="0"/>
              <a:t>21. Water Quality</a:t>
            </a:r>
            <a:endParaRPr lang="en-US" sz="900" b="0" baseline="0" dirty="0" smtClean="0"/>
          </a:p>
          <a:p>
            <a:r>
              <a:rPr lang="en-US" sz="900" b="0" u="sng" baseline="0" dirty="0" smtClean="0"/>
              <a:t>Data Sources –</a:t>
            </a:r>
            <a:r>
              <a:rPr lang="en-US" sz="900" b="0" u="none" baseline="0" dirty="0" smtClean="0"/>
              <a:t> </a:t>
            </a:r>
            <a:r>
              <a:rPr lang="en-US" sz="900" b="0" baseline="0" dirty="0" smtClean="0"/>
              <a:t>OR Department of Environmental Quality (DEQ)</a:t>
            </a:r>
          </a:p>
          <a:p>
            <a:endParaRPr lang="en-US" sz="9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900" b="0" u="sng" baseline="0" dirty="0" smtClean="0"/>
              <a:t>Technical Note </a:t>
            </a:r>
            <a:r>
              <a:rPr lang="en-US" sz="900" b="0" u="none" baseline="0"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i="1" kern="1200" dirty="0" smtClean="0">
                <a:solidFill>
                  <a:schemeClr val="tx1"/>
                </a:solidFill>
                <a:latin typeface="+mn-lt"/>
                <a:ea typeface="+mn-ea"/>
                <a:cs typeface="+mn-cs"/>
              </a:rPr>
              <a:t>“Water quality limited” </a:t>
            </a:r>
            <a:r>
              <a:rPr lang="en-US" sz="900" kern="1200" dirty="0" smtClean="0">
                <a:solidFill>
                  <a:schemeClr val="tx1"/>
                </a:solidFill>
                <a:latin typeface="+mn-lt"/>
                <a:ea typeface="+mn-ea"/>
                <a:cs typeface="+mn-cs"/>
              </a:rPr>
              <a:t>is a general set of parameters set by the EPA as part of the Clean Water Act.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kern="1200" dirty="0" smtClean="0">
                <a:solidFill>
                  <a:schemeClr val="tx1"/>
                </a:solidFill>
                <a:latin typeface="+mn-lt"/>
                <a:ea typeface="+mn-ea"/>
                <a:cs typeface="+mn-cs"/>
              </a:rPr>
              <a:t>Specific assessment parameters set by Oregon DEQ for this assessment included: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kern="1200" dirty="0" smtClean="0">
                <a:solidFill>
                  <a:schemeClr val="tx1"/>
                </a:solidFill>
                <a:latin typeface="+mn-lt"/>
                <a:ea typeface="+mn-ea"/>
                <a:cs typeface="+mn-cs"/>
              </a:rPr>
              <a:t>water temperature, pH, dissolved oxygen levels, turbidity, conductivity, and bacteria levels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kern="1200" dirty="0" smtClean="0">
                <a:solidFill>
                  <a:schemeClr val="tx1"/>
                </a:solidFill>
                <a:latin typeface="+mn-lt"/>
                <a:ea typeface="+mn-ea"/>
                <a:cs typeface="+mn-cs"/>
              </a:rPr>
              <a:t>Stream reaches may fail to meet standards for one or more criteria. </a:t>
            </a:r>
            <a:endParaRPr lang="en-US" sz="900" b="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kern="1200" baseline="0" dirty="0" smtClean="0">
              <a:solidFill>
                <a:schemeClr val="tx1"/>
              </a:solidFill>
              <a:latin typeface="+mn-lt"/>
              <a:ea typeface="+mn-ea"/>
              <a:cs typeface="+mn-cs"/>
            </a:endParaRPr>
          </a:p>
          <a:p>
            <a:r>
              <a:rPr lang="en-US" sz="900" u="sng" kern="1200" baseline="0" dirty="0" smtClean="0">
                <a:solidFill>
                  <a:schemeClr val="tx1"/>
                </a:solidFill>
                <a:latin typeface="+mn-lt"/>
                <a:ea typeface="+mn-ea"/>
                <a:cs typeface="+mn-cs"/>
              </a:rPr>
              <a:t>Make Note of</a:t>
            </a:r>
            <a:r>
              <a:rPr lang="en-US" sz="900" u="none" kern="1200" baseline="0" dirty="0" smtClean="0">
                <a:solidFill>
                  <a:schemeClr val="tx1"/>
                </a:solidFill>
                <a:latin typeface="+mn-lt"/>
                <a:ea typeface="+mn-ea"/>
                <a:cs typeface="+mn-cs"/>
              </a:rPr>
              <a:t> – </a:t>
            </a:r>
          </a:p>
          <a:p>
            <a:pPr lvl="0">
              <a:buFont typeface="Arial" pitchFamily="34" charset="0"/>
              <a:buChar char="•"/>
            </a:pPr>
            <a:r>
              <a:rPr lang="en-US" sz="900" kern="1200" dirty="0" smtClean="0">
                <a:solidFill>
                  <a:schemeClr val="tx1"/>
                </a:solidFill>
                <a:latin typeface="+mn-lt"/>
                <a:ea typeface="+mn-ea"/>
                <a:cs typeface="+mn-cs"/>
              </a:rPr>
              <a:t>It is not clear what proportion of total stream miles in Wallowa County are 303d listed. </a:t>
            </a:r>
          </a:p>
          <a:p>
            <a:pPr lvl="0">
              <a:buFont typeface="Arial" pitchFamily="34" charset="0"/>
              <a:buChar char="•"/>
            </a:pPr>
            <a:r>
              <a:rPr lang="en-US" sz="900" kern="1200" dirty="0" smtClean="0">
                <a:solidFill>
                  <a:schemeClr val="tx1"/>
                </a:solidFill>
                <a:latin typeface="+mn-lt"/>
                <a:ea typeface="+mn-ea"/>
                <a:cs typeface="+mn-cs"/>
              </a:rPr>
              <a:t>According</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to local water quality experts, alternative measures of water quality may be necessary to truly gauge the quality of Wallowa County</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waterways. As of 2009 there had been no large-scale alternative water quality assessments in Wallowa County</a:t>
            </a:r>
            <a:endParaRPr lang="en-US" sz="900" u="none" kern="1200" baseline="0" dirty="0" smtClean="0">
              <a:solidFill>
                <a:schemeClr val="tx1"/>
              </a:solidFill>
              <a:latin typeface="+mn-lt"/>
              <a:ea typeface="+mn-ea"/>
              <a:cs typeface="+mn-cs"/>
            </a:endParaRPr>
          </a:p>
          <a:p>
            <a:r>
              <a:rPr lang="en-US" sz="900" b="0" u="none" kern="1200" baseline="0" dirty="0" smtClean="0">
                <a:solidFill>
                  <a:schemeClr val="tx1"/>
                </a:solidFill>
                <a:latin typeface="+mn-lt"/>
                <a:ea typeface="+mn-ea"/>
                <a:cs typeface="+mn-cs"/>
              </a:rPr>
              <a:t>For these reasons it was not possible to make an overall assessment of water quality in 2009. </a:t>
            </a:r>
          </a:p>
          <a:p>
            <a:endParaRPr lang="en-US" sz="900" u="sng" kern="1200" baseline="0" dirty="0" smtClean="0">
              <a:solidFill>
                <a:schemeClr val="tx1"/>
              </a:solidFill>
              <a:latin typeface="+mn-lt"/>
              <a:ea typeface="+mn-ea"/>
              <a:cs typeface="+mn-cs"/>
            </a:endParaRPr>
          </a:p>
          <a:p>
            <a:r>
              <a:rPr lang="en-US" sz="900" b="1" kern="1200" baseline="0" dirty="0" smtClean="0">
                <a:solidFill>
                  <a:schemeClr val="tx1"/>
                </a:solidFill>
                <a:latin typeface="+mn-lt"/>
                <a:ea typeface="+mn-ea"/>
                <a:cs typeface="+mn-cs"/>
              </a:rPr>
              <a:t>22. Noxious Weeds</a:t>
            </a:r>
            <a:endParaRPr lang="en-US" sz="900" b="0" kern="1200" baseline="0" dirty="0" smtClean="0">
              <a:solidFill>
                <a:schemeClr val="tx1"/>
              </a:solidFill>
              <a:latin typeface="+mn-lt"/>
              <a:ea typeface="+mn-ea"/>
              <a:cs typeface="+mn-cs"/>
            </a:endParaRPr>
          </a:p>
          <a:p>
            <a:r>
              <a:rPr lang="en-US" sz="900" b="0" u="sng" kern="1200" baseline="0" dirty="0" smtClean="0">
                <a:solidFill>
                  <a:schemeClr val="tx1"/>
                </a:solidFill>
                <a:latin typeface="+mn-lt"/>
                <a:ea typeface="+mn-ea"/>
                <a:cs typeface="+mn-cs"/>
              </a:rPr>
              <a:t>Data Sources</a:t>
            </a:r>
            <a:r>
              <a:rPr lang="en-US" sz="900" b="0" u="none" kern="1200" baseline="0" dirty="0" smtClean="0">
                <a:solidFill>
                  <a:schemeClr val="tx1"/>
                </a:solidFill>
                <a:latin typeface="+mn-lt"/>
                <a:ea typeface="+mn-ea"/>
                <a:cs typeface="+mn-cs"/>
              </a:rPr>
              <a:t> – </a:t>
            </a:r>
            <a:r>
              <a:rPr lang="en-US" sz="900" kern="1200" dirty="0" smtClean="0">
                <a:solidFill>
                  <a:schemeClr val="tx1"/>
                </a:solidFill>
                <a:latin typeface="+mn-lt"/>
                <a:ea typeface="+mn-ea"/>
                <a:cs typeface="+mn-cs"/>
              </a:rPr>
              <a:t>Wallowa County Weed District Partners:</a:t>
            </a:r>
            <a:endParaRPr lang="en-US" sz="900" b="0" u="none" kern="1200" baseline="0" dirty="0" smtClean="0">
              <a:solidFill>
                <a:schemeClr val="tx1"/>
              </a:solidFill>
              <a:latin typeface="+mn-lt"/>
              <a:ea typeface="+mn-ea"/>
              <a:cs typeface="+mn-cs"/>
            </a:endParaRPr>
          </a:p>
          <a:p>
            <a:pPr lvl="3">
              <a:buFont typeface="Arial" pitchFamily="34" charset="0"/>
              <a:buChar char="•"/>
            </a:pPr>
            <a:r>
              <a:rPr lang="en-US" sz="900" kern="1200" dirty="0" smtClean="0">
                <a:solidFill>
                  <a:schemeClr val="tx1"/>
                </a:solidFill>
                <a:latin typeface="+mn-lt"/>
                <a:ea typeface="+mn-ea"/>
                <a:cs typeface="+mn-cs"/>
              </a:rPr>
              <a:t>Wallowa County Vegetation Department </a:t>
            </a:r>
          </a:p>
          <a:p>
            <a:pPr lvl="3">
              <a:buFont typeface="Arial" pitchFamily="34" charset="0"/>
              <a:buChar char="•"/>
            </a:pPr>
            <a:r>
              <a:rPr lang="en-US" sz="900" kern="1200" dirty="0" smtClean="0">
                <a:solidFill>
                  <a:schemeClr val="tx1"/>
                </a:solidFill>
                <a:latin typeface="+mn-lt"/>
                <a:ea typeface="+mn-ea"/>
                <a:cs typeface="+mn-cs"/>
              </a:rPr>
              <a:t>Wallowa Zone Wallowa-Whitman National Forest weed program</a:t>
            </a:r>
          </a:p>
          <a:p>
            <a:pPr lvl="3">
              <a:buFont typeface="Arial" pitchFamily="34" charset="0"/>
              <a:buChar char="•"/>
            </a:pPr>
            <a:r>
              <a:rPr lang="en-US" sz="900" kern="1200" dirty="0" smtClean="0">
                <a:solidFill>
                  <a:schemeClr val="tx1"/>
                </a:solidFill>
                <a:latin typeface="+mn-lt"/>
                <a:ea typeface="+mn-ea"/>
                <a:cs typeface="+mn-cs"/>
              </a:rPr>
              <a:t>Tri-County Cooperative Weed Management Area</a:t>
            </a:r>
          </a:p>
          <a:p>
            <a:pPr lvl="3">
              <a:buFont typeface="Arial" pitchFamily="34" charset="0"/>
              <a:buChar char="•"/>
            </a:pPr>
            <a:r>
              <a:rPr lang="en-US" sz="900" kern="1200" dirty="0" smtClean="0">
                <a:solidFill>
                  <a:schemeClr val="tx1"/>
                </a:solidFill>
                <a:latin typeface="+mn-lt"/>
                <a:ea typeface="+mn-ea"/>
                <a:cs typeface="+mn-cs"/>
              </a:rPr>
              <a:t>Oregon Department of Agriculture Weed Staff</a:t>
            </a:r>
          </a:p>
          <a:p>
            <a:pPr lvl="3">
              <a:buFont typeface="Arial" pitchFamily="34" charset="0"/>
              <a:buChar char="•"/>
            </a:pPr>
            <a:r>
              <a:rPr lang="en-US" sz="900" kern="1200" dirty="0" smtClean="0">
                <a:solidFill>
                  <a:schemeClr val="tx1"/>
                </a:solidFill>
                <a:latin typeface="+mn-lt"/>
                <a:ea typeface="+mn-ea"/>
                <a:cs typeface="+mn-cs"/>
              </a:rPr>
              <a:t>The Wallowa </a:t>
            </a:r>
            <a:r>
              <a:rPr lang="en-US" sz="900" kern="1200" dirty="0" err="1" smtClean="0">
                <a:solidFill>
                  <a:schemeClr val="tx1"/>
                </a:solidFill>
                <a:latin typeface="+mn-lt"/>
                <a:ea typeface="+mn-ea"/>
                <a:cs typeface="+mn-cs"/>
              </a:rPr>
              <a:t>Canyonlands</a:t>
            </a:r>
            <a:r>
              <a:rPr lang="en-US" sz="900" kern="1200" dirty="0" smtClean="0">
                <a:solidFill>
                  <a:schemeClr val="tx1"/>
                </a:solidFill>
                <a:latin typeface="+mn-lt"/>
                <a:ea typeface="+mn-ea"/>
                <a:cs typeface="+mn-cs"/>
              </a:rPr>
              <a:t> Partnership   </a:t>
            </a:r>
          </a:p>
          <a:p>
            <a:pPr lvl="3">
              <a:buFont typeface="Arial" pitchFamily="34" charset="0"/>
              <a:buChar char="•"/>
            </a:pPr>
            <a:r>
              <a:rPr lang="en-US" sz="900" kern="1200" dirty="0" smtClean="0">
                <a:solidFill>
                  <a:schemeClr val="tx1"/>
                </a:solidFill>
                <a:latin typeface="+mn-lt"/>
                <a:ea typeface="+mn-ea"/>
                <a:cs typeface="+mn-cs"/>
              </a:rPr>
              <a:t>The Nature Conservancy (TNC) data from TNC lands</a:t>
            </a:r>
          </a:p>
          <a:p>
            <a:r>
              <a:rPr lang="en-US" sz="900" kern="1200" dirty="0" smtClean="0">
                <a:solidFill>
                  <a:schemeClr val="tx1"/>
                </a:solidFill>
                <a:latin typeface="+mn-lt"/>
                <a:ea typeface="+mn-ea"/>
                <a:cs typeface="+mn-cs"/>
              </a:rPr>
              <a:t>Though many private landowners in forestry and agricultural production also do a lot for noxious weed management in the county, it was not possible  to represent all of these acres, partners and activities at this time. </a:t>
            </a:r>
          </a:p>
          <a:p>
            <a:endParaRPr lang="en-US" sz="900" b="0" u="none" kern="1200" baseline="0" dirty="0" smtClean="0">
              <a:solidFill>
                <a:schemeClr val="tx1"/>
              </a:solidFill>
              <a:latin typeface="+mn-lt"/>
              <a:ea typeface="+mn-ea"/>
              <a:cs typeface="+mn-cs"/>
            </a:endParaRPr>
          </a:p>
          <a:p>
            <a:r>
              <a:rPr lang="en-US" sz="900" b="0" u="sng" kern="1200" baseline="0" dirty="0" smtClean="0">
                <a:solidFill>
                  <a:schemeClr val="tx1"/>
                </a:solidFill>
                <a:latin typeface="+mn-lt"/>
                <a:ea typeface="+mn-ea"/>
                <a:cs typeface="+mn-cs"/>
              </a:rPr>
              <a:t>Technical Note</a:t>
            </a:r>
            <a:r>
              <a:rPr lang="en-US" sz="900" b="0" u="none" kern="1200" baseline="0" dirty="0" smtClean="0">
                <a:solidFill>
                  <a:schemeClr val="tx1"/>
                </a:solidFill>
                <a:latin typeface="+mn-lt"/>
                <a:ea typeface="+mn-ea"/>
                <a:cs typeface="+mn-cs"/>
              </a:rPr>
              <a:t> – </a:t>
            </a:r>
          </a:p>
          <a:p>
            <a:r>
              <a:rPr lang="en-US" sz="900" b="1" kern="1200" dirty="0" smtClean="0">
                <a:solidFill>
                  <a:schemeClr val="tx1"/>
                </a:solidFill>
                <a:latin typeface="+mn-lt"/>
                <a:ea typeface="+mn-ea"/>
                <a:cs typeface="+mn-cs"/>
              </a:rPr>
              <a:t># Acres treated for invasive plant species in 2009: </a:t>
            </a:r>
            <a:r>
              <a:rPr lang="en-US" sz="900" kern="1200" dirty="0" smtClean="0">
                <a:solidFill>
                  <a:schemeClr val="tx1"/>
                </a:solidFill>
                <a:latin typeface="+mn-lt"/>
                <a:ea typeface="+mn-ea"/>
                <a:cs typeface="+mn-cs"/>
              </a:rPr>
              <a:t>2,591</a:t>
            </a:r>
          </a:p>
          <a:p>
            <a:pPr lvl="1">
              <a:buFont typeface="Arial" pitchFamily="34" charset="0"/>
              <a:buChar char="•"/>
            </a:pPr>
            <a:r>
              <a:rPr lang="en-US" sz="900" kern="1200" dirty="0" smtClean="0">
                <a:solidFill>
                  <a:schemeClr val="tx1"/>
                </a:solidFill>
                <a:latin typeface="+mn-lt"/>
                <a:ea typeface="+mn-ea"/>
                <a:cs typeface="+mn-cs"/>
              </a:rPr>
              <a:t>An indicator of the amount of overall weed control activity, but which varies annually with funding, weather, methods of treatment and many other factors</a:t>
            </a:r>
          </a:p>
          <a:p>
            <a:r>
              <a:rPr lang="en-US" sz="900" b="1" kern="1200" dirty="0" smtClean="0">
                <a:solidFill>
                  <a:schemeClr val="tx1"/>
                </a:solidFill>
                <a:latin typeface="+mn-lt"/>
                <a:ea typeface="+mn-ea"/>
                <a:cs typeface="+mn-cs"/>
              </a:rPr>
              <a:t># of acres inventoried for invasive plants in 2009: </a:t>
            </a:r>
            <a:r>
              <a:rPr lang="en-US" sz="900" kern="1200" dirty="0" smtClean="0">
                <a:solidFill>
                  <a:schemeClr val="tx1"/>
                </a:solidFill>
                <a:latin typeface="+mn-lt"/>
                <a:ea typeface="+mn-ea"/>
                <a:cs typeface="+mn-cs"/>
              </a:rPr>
              <a:t>&gt;50,000</a:t>
            </a:r>
          </a:p>
          <a:p>
            <a:pPr lvl="1">
              <a:buFont typeface="Arial" pitchFamily="34" charset="0"/>
              <a:buChar char="•"/>
            </a:pPr>
            <a:r>
              <a:rPr lang="en-US" sz="900" kern="1200" dirty="0" smtClean="0">
                <a:solidFill>
                  <a:schemeClr val="tx1"/>
                </a:solidFill>
                <a:latin typeface="+mn-lt"/>
                <a:ea typeface="+mn-ea"/>
                <a:cs typeface="+mn-cs"/>
              </a:rPr>
              <a:t>The number of acres inventoried for invasive plants is easily in excess of 50,000 acres, but it was a figure that was not formally tracked by all partners in 2009. Weed district partners will begin tracking inventoried acres more formally in 2010.</a:t>
            </a:r>
          </a:p>
          <a:p>
            <a:pPr lvl="1">
              <a:buFont typeface="Arial" pitchFamily="34" charset="0"/>
              <a:buChar char="•"/>
            </a:pPr>
            <a:r>
              <a:rPr lang="en-US" sz="900" kern="1200" dirty="0" smtClean="0">
                <a:solidFill>
                  <a:schemeClr val="tx1"/>
                </a:solidFill>
                <a:latin typeface="+mn-lt"/>
                <a:ea typeface="+mn-ea"/>
                <a:cs typeface="+mn-cs"/>
              </a:rPr>
              <a:t>The number of acres inventoried is driven by the need to survey for new types of weeds, new sites of known weeds, or to accurately map known infestations</a:t>
            </a:r>
            <a:endParaRPr lang="en-US" sz="900" b="1" kern="1200" dirty="0" smtClean="0">
              <a:solidFill>
                <a:schemeClr val="tx1"/>
              </a:solidFill>
              <a:latin typeface="+mn-lt"/>
              <a:ea typeface="+mn-ea"/>
              <a:cs typeface="+mn-cs"/>
            </a:endParaRPr>
          </a:p>
          <a:p>
            <a:r>
              <a:rPr lang="en-US" sz="900" b="1" kern="1200" dirty="0" smtClean="0">
                <a:solidFill>
                  <a:schemeClr val="tx1"/>
                </a:solidFill>
                <a:latin typeface="+mn-lt"/>
                <a:ea typeface="+mn-ea"/>
                <a:cs typeface="+mn-cs"/>
              </a:rPr>
              <a:t>Acres under active restoration in 2009:</a:t>
            </a:r>
            <a:r>
              <a:rPr lang="en-US" sz="900" b="1"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440</a:t>
            </a:r>
          </a:p>
          <a:p>
            <a:pPr lvl="1">
              <a:buFont typeface="Arial" pitchFamily="34" charset="0"/>
              <a:buChar char="•"/>
            </a:pPr>
            <a:r>
              <a:rPr lang="en-US" sz="900" kern="1200" dirty="0" smtClean="0">
                <a:solidFill>
                  <a:schemeClr val="tx1"/>
                </a:solidFill>
                <a:latin typeface="+mn-lt"/>
                <a:ea typeface="+mn-ea"/>
                <a:cs typeface="+mn-cs"/>
              </a:rPr>
              <a:t>Under active restoration to establish productive, resilient perennial plant communities in place of weedy species and non-native annual grasses</a:t>
            </a:r>
            <a:endParaRPr lang="en-US" sz="900" b="0" u="none" kern="1200" baseline="0" dirty="0" smtClean="0">
              <a:solidFill>
                <a:schemeClr val="tx1"/>
              </a:solidFill>
              <a:latin typeface="+mn-lt"/>
              <a:ea typeface="+mn-ea"/>
              <a:cs typeface="+mn-cs"/>
            </a:endParaRPr>
          </a:p>
          <a:p>
            <a:endParaRPr lang="en-US" sz="900" b="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u="sng" kern="1200" baseline="0" dirty="0" smtClean="0">
                <a:solidFill>
                  <a:schemeClr val="tx1"/>
                </a:solidFill>
                <a:latin typeface="+mn-lt"/>
                <a:ea typeface="+mn-ea"/>
                <a:cs typeface="+mn-cs"/>
              </a:rPr>
              <a:t>Make Note of</a:t>
            </a:r>
            <a:r>
              <a:rPr lang="en-US" sz="900" b="0" u="none" kern="1200" baseline="0" dirty="0" smtClean="0">
                <a:solidFill>
                  <a:schemeClr val="tx1"/>
                </a:solidFill>
                <a:latin typeface="+mn-lt"/>
                <a:ea typeface="+mn-ea"/>
                <a:cs typeface="+mn-cs"/>
              </a:rPr>
              <a:t> - </a:t>
            </a:r>
            <a:r>
              <a:rPr lang="en-US" sz="900" kern="1200" dirty="0" smtClean="0">
                <a:solidFill>
                  <a:schemeClr val="tx1"/>
                </a:solidFill>
                <a:latin typeface="+mn-lt"/>
                <a:ea typeface="+mn-ea"/>
                <a:cs typeface="+mn-cs"/>
              </a:rPr>
              <a:t>Though many private landowners in forestry and agricultural production also do a lot for noxious weed management in the county, it was not possible  to represent all of these acres, partners and activities at this time. </a:t>
            </a:r>
          </a:p>
          <a:p>
            <a:endParaRPr lang="en-US" sz="900" b="0" u="sng" kern="1200" baseline="0" dirty="0" smtClean="0">
              <a:solidFill>
                <a:schemeClr val="tx1"/>
              </a:solidFill>
              <a:latin typeface="+mn-lt"/>
              <a:ea typeface="+mn-ea"/>
              <a:cs typeface="+mn-cs"/>
            </a:endParaRPr>
          </a:p>
          <a:p>
            <a:r>
              <a:rPr lang="en-US" sz="900" b="0" u="none" kern="1200" baseline="0" dirty="0" smtClean="0">
                <a:solidFill>
                  <a:schemeClr val="tx1"/>
                </a:solidFill>
                <a:latin typeface="+mn-lt"/>
                <a:ea typeface="+mn-ea"/>
                <a:cs typeface="+mn-cs"/>
              </a:rPr>
              <a:t>According to Mark Porter of Wallowa Resources, also a member of the WC Weed District Partners:</a:t>
            </a:r>
          </a:p>
          <a:p>
            <a:r>
              <a:rPr lang="en-US" sz="900" kern="1200" dirty="0" smtClean="0">
                <a:solidFill>
                  <a:schemeClr val="tx1"/>
                </a:solidFill>
                <a:latin typeface="+mn-lt"/>
                <a:ea typeface="+mn-ea"/>
                <a:cs typeface="+mn-cs"/>
              </a:rPr>
              <a:t>“New weeds discovered in the county are important in that they give us an idea of the rate of introduction of noxious weeds.  The only new noxious weed found in Wallowa County was Orange Hawkweed.  It was discovered in the summer of 2009 in Davis Creek.  It was a small patch and was treated in its entirety.”</a:t>
            </a:r>
            <a:endParaRPr lang="en-US" sz="900" b="0" u="non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98D49F-B508-46A9-876E-887183C7127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457200"/>
            <a:ext cx="3779838" cy="2835275"/>
          </a:xfrm>
        </p:spPr>
      </p:sp>
      <p:sp>
        <p:nvSpPr>
          <p:cNvPr id="3" name="Notes Placeholder 2"/>
          <p:cNvSpPr>
            <a:spLocks noGrp="1"/>
          </p:cNvSpPr>
          <p:nvPr>
            <p:ph type="body" idx="1"/>
          </p:nvPr>
        </p:nvSpPr>
        <p:spPr>
          <a:xfrm>
            <a:off x="685800" y="3505200"/>
            <a:ext cx="5486400" cy="4114800"/>
          </a:xfrm>
        </p:spPr>
        <p:txBody>
          <a:bodyPr>
            <a:noAutofit/>
          </a:bodyPr>
          <a:lstStyle/>
          <a:p>
            <a:r>
              <a:rPr lang="en-US" sz="900" b="1" dirty="0" smtClean="0"/>
              <a:t>23. Civic Participation:</a:t>
            </a:r>
            <a:endParaRPr lang="en-US" sz="900" b="0" dirty="0" smtClean="0"/>
          </a:p>
          <a:p>
            <a:r>
              <a:rPr lang="en-US" sz="900" b="0" u="sng" dirty="0" smtClean="0"/>
              <a:t>Data Source</a:t>
            </a:r>
            <a:r>
              <a:rPr lang="en-US" sz="900" b="0" u="none" dirty="0" smtClean="0"/>
              <a:t> –</a:t>
            </a:r>
            <a:r>
              <a:rPr lang="en-US" sz="900" b="0" u="none" baseline="0" dirty="0" smtClean="0"/>
              <a:t> Vital Wallowa Indicator Project Survey</a:t>
            </a:r>
          </a:p>
          <a:p>
            <a:endParaRPr lang="en-US" sz="900" b="0" u="none" baseline="0" dirty="0" smtClean="0"/>
          </a:p>
          <a:p>
            <a:r>
              <a:rPr lang="en-US" sz="900" u="sng" baseline="0" dirty="0" smtClean="0"/>
              <a:t>Technical Note </a:t>
            </a:r>
            <a:r>
              <a:rPr lang="en-US" sz="900" baseline="0" dirty="0" smtClean="0"/>
              <a:t>– The survey question used:</a:t>
            </a:r>
          </a:p>
          <a:p>
            <a:pPr lvl="0"/>
            <a:r>
              <a:rPr lang="en-US" sz="900" b="0" i="1" u="none" kern="1200" dirty="0" smtClean="0">
                <a:solidFill>
                  <a:schemeClr val="tx1"/>
                </a:solidFill>
                <a:latin typeface="+mn-lt"/>
                <a:ea typeface="+mn-ea"/>
                <a:cs typeface="+mn-cs"/>
              </a:rPr>
              <a:t>Civic Activity:</a:t>
            </a:r>
          </a:p>
          <a:p>
            <a:pPr lvl="0"/>
            <a:r>
              <a:rPr lang="en-US" sz="900" b="0" kern="1200" dirty="0" smtClean="0">
                <a:solidFill>
                  <a:schemeClr val="tx1"/>
                </a:solidFill>
                <a:latin typeface="+mn-lt"/>
                <a:ea typeface="+mn-ea"/>
                <a:cs typeface="+mn-cs"/>
              </a:rPr>
              <a:t>“In the </a:t>
            </a:r>
            <a:r>
              <a:rPr lang="en-US" sz="900" b="0" u="sng" kern="1200" dirty="0" smtClean="0">
                <a:solidFill>
                  <a:schemeClr val="tx1"/>
                </a:solidFill>
                <a:latin typeface="+mn-lt"/>
                <a:ea typeface="+mn-ea"/>
                <a:cs typeface="+mn-cs"/>
              </a:rPr>
              <a:t>last 12 months</a:t>
            </a:r>
            <a:r>
              <a:rPr lang="en-US" sz="900" b="0" kern="1200" dirty="0" smtClean="0">
                <a:solidFill>
                  <a:schemeClr val="tx1"/>
                </a:solidFill>
                <a:latin typeface="+mn-lt"/>
                <a:ea typeface="+mn-ea"/>
                <a:cs typeface="+mn-cs"/>
              </a:rPr>
              <a:t> </a:t>
            </a:r>
            <a:r>
              <a:rPr lang="en-US" sz="900" b="0" u="sng" kern="1200" dirty="0" smtClean="0">
                <a:solidFill>
                  <a:schemeClr val="tx1"/>
                </a:solidFill>
                <a:latin typeface="+mn-lt"/>
                <a:ea typeface="+mn-ea"/>
                <a:cs typeface="+mn-cs"/>
              </a:rPr>
              <a:t>in Wallowa County,</a:t>
            </a:r>
            <a:r>
              <a:rPr lang="en-US" sz="900" b="0" kern="1200" dirty="0" smtClean="0">
                <a:solidFill>
                  <a:schemeClr val="tx1"/>
                </a:solidFill>
                <a:latin typeface="+mn-lt"/>
                <a:ea typeface="+mn-ea"/>
                <a:cs typeface="+mn-cs"/>
              </a:rPr>
              <a:t> have you:”</a:t>
            </a:r>
          </a:p>
          <a:p>
            <a:pPr lvl="1">
              <a:buFont typeface="Arial" pitchFamily="34" charset="0"/>
              <a:buChar char="•"/>
            </a:pPr>
            <a:r>
              <a:rPr lang="en-US" sz="900" b="0" kern="1200" dirty="0" smtClean="0">
                <a:solidFill>
                  <a:schemeClr val="tx1"/>
                </a:solidFill>
                <a:latin typeface="+mn-lt"/>
                <a:ea typeface="+mn-ea"/>
                <a:cs typeface="+mn-cs"/>
              </a:rPr>
              <a:t>Attended any public hearings, town hall meetings, community forums, or city council meetings</a:t>
            </a:r>
          </a:p>
          <a:p>
            <a:pPr lvl="1">
              <a:buFont typeface="Arial" pitchFamily="34" charset="0"/>
              <a:buChar char="•"/>
            </a:pPr>
            <a:r>
              <a:rPr lang="en-US" sz="900" b="0" kern="1200" dirty="0" smtClean="0">
                <a:solidFill>
                  <a:schemeClr val="tx1"/>
                </a:solidFill>
                <a:latin typeface="+mn-lt"/>
                <a:ea typeface="+mn-ea"/>
                <a:cs typeface="+mn-cs"/>
              </a:rPr>
              <a:t>Participated on the board of any local service agency or organization</a:t>
            </a:r>
          </a:p>
          <a:p>
            <a:pPr lvl="1">
              <a:buFont typeface="Arial" pitchFamily="34" charset="0"/>
              <a:buChar char="•"/>
            </a:pPr>
            <a:r>
              <a:rPr lang="en-US" sz="900" b="0" kern="1200" dirty="0" smtClean="0">
                <a:solidFill>
                  <a:schemeClr val="tx1"/>
                </a:solidFill>
                <a:latin typeface="+mn-lt"/>
                <a:ea typeface="+mn-ea"/>
                <a:cs typeface="+mn-cs"/>
              </a:rPr>
              <a:t>Volunteered your time, in ways other than participating on the board, to any local service agency or organization</a:t>
            </a:r>
          </a:p>
          <a:p>
            <a:pPr lvl="1">
              <a:buFont typeface="Arial" pitchFamily="34" charset="0"/>
              <a:buChar char="•"/>
            </a:pPr>
            <a:r>
              <a:rPr lang="en-US" sz="900" b="0" kern="1200" dirty="0" smtClean="0">
                <a:solidFill>
                  <a:schemeClr val="tx1"/>
                </a:solidFill>
                <a:latin typeface="+mn-lt"/>
                <a:ea typeface="+mn-ea"/>
                <a:cs typeface="+mn-cs"/>
              </a:rPr>
              <a:t>Applied or run for local public office</a:t>
            </a:r>
          </a:p>
          <a:p>
            <a:pPr lvl="1">
              <a:buFont typeface="Arial" pitchFamily="34" charset="0"/>
              <a:buChar char="•"/>
            </a:pPr>
            <a:r>
              <a:rPr lang="en-US" sz="900" b="0" kern="1200" dirty="0" smtClean="0">
                <a:solidFill>
                  <a:schemeClr val="tx1"/>
                </a:solidFill>
                <a:latin typeface="+mn-lt"/>
                <a:ea typeface="+mn-ea"/>
                <a:cs typeface="+mn-cs"/>
              </a:rPr>
              <a:t>Donated money, services, materials, or food to any local charity groups, organizations, or associations</a:t>
            </a:r>
          </a:p>
          <a:p>
            <a:pPr lvl="1">
              <a:buFont typeface="Arial" pitchFamily="34" charset="0"/>
              <a:buChar char="•"/>
            </a:pPr>
            <a:r>
              <a:rPr lang="en-US" sz="900" b="0" kern="1200" dirty="0" smtClean="0">
                <a:solidFill>
                  <a:schemeClr val="tx1"/>
                </a:solidFill>
                <a:latin typeface="+mn-lt"/>
                <a:ea typeface="+mn-ea"/>
                <a:cs typeface="+mn-cs"/>
              </a:rPr>
              <a:t>Helped raise money for a local charitable cause by selling items, doing a walk-a-thon, contributing items for sale, or doing anything else</a:t>
            </a:r>
          </a:p>
          <a:p>
            <a:endParaRPr lang="en-US" sz="900" kern="1200" dirty="0" smtClean="0">
              <a:solidFill>
                <a:schemeClr val="tx1"/>
              </a:solidFill>
              <a:latin typeface="+mn-lt"/>
              <a:ea typeface="+mn-ea"/>
              <a:cs typeface="+mn-cs"/>
            </a:endParaRPr>
          </a:p>
          <a:p>
            <a:r>
              <a:rPr lang="en-US" sz="900" u="sng" kern="1200" dirty="0" smtClean="0">
                <a:solidFill>
                  <a:schemeClr val="tx1"/>
                </a:solidFill>
                <a:latin typeface="+mn-lt"/>
                <a:ea typeface="+mn-ea"/>
                <a:cs typeface="+mn-cs"/>
              </a:rPr>
              <a:t>Make note</a:t>
            </a:r>
            <a:r>
              <a:rPr lang="en-US" sz="900" u="sng" kern="1200" baseline="0" dirty="0" smtClean="0">
                <a:solidFill>
                  <a:schemeClr val="tx1"/>
                </a:solidFill>
                <a:latin typeface="+mn-lt"/>
                <a:ea typeface="+mn-ea"/>
                <a:cs typeface="+mn-cs"/>
              </a:rPr>
              <a:t> of – </a:t>
            </a:r>
          </a:p>
          <a:p>
            <a:r>
              <a:rPr lang="en-US" sz="900" kern="1200" baseline="0" dirty="0" smtClean="0">
                <a:solidFill>
                  <a:schemeClr val="tx1"/>
                </a:solidFill>
                <a:latin typeface="+mn-lt"/>
                <a:ea typeface="+mn-ea"/>
                <a:cs typeface="+mn-cs"/>
              </a:rPr>
              <a:t>An estimated 79% of the adult population participated in 2 or more civic activities in prior year</a:t>
            </a:r>
          </a:p>
          <a:p>
            <a:endParaRPr lang="en-US" sz="900" kern="1200" baseline="0" dirty="0" smtClean="0">
              <a:solidFill>
                <a:schemeClr val="tx1"/>
              </a:solidFill>
              <a:latin typeface="+mn-lt"/>
              <a:ea typeface="+mn-ea"/>
              <a:cs typeface="+mn-cs"/>
            </a:endParaRPr>
          </a:p>
          <a:p>
            <a:r>
              <a:rPr lang="en-US" sz="900" kern="1200" baseline="0" dirty="0" smtClean="0">
                <a:solidFill>
                  <a:schemeClr val="tx1"/>
                </a:solidFill>
                <a:latin typeface="+mn-lt"/>
                <a:ea typeface="+mn-ea"/>
                <a:cs typeface="+mn-cs"/>
              </a:rPr>
              <a:t>The top three forms of civic activity were:</a:t>
            </a:r>
          </a:p>
          <a:p>
            <a:pPr marL="228600" indent="-228600">
              <a:buFont typeface="+mj-lt"/>
              <a:buAutoNum type="arabicPeriod"/>
            </a:pPr>
            <a:r>
              <a:rPr lang="en-US" sz="900" kern="1200" baseline="0" dirty="0" smtClean="0">
                <a:solidFill>
                  <a:schemeClr val="tx1"/>
                </a:solidFill>
                <a:latin typeface="+mn-lt"/>
                <a:ea typeface="+mn-ea"/>
                <a:cs typeface="+mn-cs"/>
              </a:rPr>
              <a:t>Donating money, services, materials, or food to local charities, organizations,</a:t>
            </a:r>
            <a:r>
              <a:rPr lang="en-US" sz="900" kern="1200" dirty="0" smtClean="0">
                <a:solidFill>
                  <a:schemeClr val="tx1"/>
                </a:solidFill>
                <a:latin typeface="+mn-lt"/>
                <a:ea typeface="+mn-ea"/>
                <a:cs typeface="+mn-cs"/>
              </a:rPr>
              <a:t> </a:t>
            </a:r>
            <a:r>
              <a:rPr lang="en-US" sz="900" kern="1200" baseline="0" dirty="0" smtClean="0">
                <a:solidFill>
                  <a:schemeClr val="tx1"/>
                </a:solidFill>
                <a:latin typeface="+mn-lt"/>
                <a:ea typeface="+mn-ea"/>
                <a:cs typeface="+mn-cs"/>
              </a:rPr>
              <a:t>or associations</a:t>
            </a:r>
          </a:p>
          <a:p>
            <a:pPr marL="228600" indent="-228600">
              <a:buFont typeface="+mj-lt"/>
              <a:buAutoNum type="arabicPeriod"/>
            </a:pPr>
            <a:r>
              <a:rPr lang="en-US" sz="900" kern="1200" baseline="0" dirty="0" smtClean="0">
                <a:solidFill>
                  <a:schemeClr val="tx1"/>
                </a:solidFill>
                <a:latin typeface="+mn-lt"/>
                <a:ea typeface="+mn-ea"/>
                <a:cs typeface="+mn-cs"/>
              </a:rPr>
              <a:t>Volunteering</a:t>
            </a:r>
          </a:p>
          <a:p>
            <a:pPr marL="228600" indent="-228600">
              <a:buFont typeface="+mj-lt"/>
              <a:buAutoNum type="arabicPeriod"/>
            </a:pPr>
            <a:r>
              <a:rPr lang="en-US" sz="900" kern="1200" baseline="0" dirty="0" smtClean="0">
                <a:solidFill>
                  <a:schemeClr val="tx1"/>
                </a:solidFill>
                <a:latin typeface="+mn-lt"/>
                <a:ea typeface="+mn-ea"/>
                <a:cs typeface="+mn-cs"/>
              </a:rPr>
              <a:t>Helping raise money for local charitable causes</a:t>
            </a:r>
          </a:p>
          <a:p>
            <a:pPr marL="228600" indent="-228600">
              <a:buFont typeface="+mj-lt"/>
              <a:buAutoNum type="arabicPeriod"/>
            </a:pPr>
            <a:endParaRPr lang="en-US" sz="9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900" kern="1200" dirty="0" smtClean="0">
                <a:solidFill>
                  <a:schemeClr val="tx1"/>
                </a:solidFill>
                <a:latin typeface="+mn-lt"/>
                <a:ea typeface="+mn-ea"/>
                <a:cs typeface="+mn-cs"/>
              </a:rPr>
              <a:t>County old-timers, women, young adults (18-28), and older adults (79+) consistently participated in almost</a:t>
            </a:r>
            <a:r>
              <a:rPr lang="en-US" sz="900" kern="1200" baseline="0" dirty="0" smtClean="0">
                <a:solidFill>
                  <a:schemeClr val="tx1"/>
                </a:solidFill>
                <a:latin typeface="+mn-lt"/>
                <a:ea typeface="+mn-ea"/>
                <a:cs typeface="+mn-cs"/>
              </a:rPr>
              <a:t> all civic activities </a:t>
            </a:r>
            <a:r>
              <a:rPr lang="en-US" sz="900" kern="1200" dirty="0" smtClean="0">
                <a:solidFill>
                  <a:schemeClr val="tx1"/>
                </a:solidFill>
                <a:latin typeface="+mn-lt"/>
                <a:ea typeface="+mn-ea"/>
                <a:cs typeface="+mn-cs"/>
              </a:rPr>
              <a:t>at rates lower than would be expected, given their overall population representation.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900" kern="1200" dirty="0" smtClean="0">
                <a:solidFill>
                  <a:schemeClr val="tx1"/>
                </a:solidFill>
                <a:latin typeface="+mn-lt"/>
                <a:ea typeface="+mn-ea"/>
                <a:cs typeface="+mn-cs"/>
              </a:rPr>
              <a:t>By contrast, adults who have lived half to three-quarters of their life in Wallowa County, men, adults age 29-38, and Baby-Boomers (age 49-68) tend to participate at rates greater than their overall population rates across almost all areas of civic engagement.</a:t>
            </a:r>
            <a:endParaRPr lang="en-US" sz="9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9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900" i="1" kern="1200" baseline="0" dirty="0" smtClean="0">
                <a:solidFill>
                  <a:schemeClr val="tx1"/>
                </a:solidFill>
                <a:latin typeface="+mn-lt"/>
                <a:ea typeface="+mn-ea"/>
                <a:cs typeface="+mn-cs"/>
              </a:rPr>
              <a:t>Key civic activities to pay attention to the representation of residents: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900" kern="1200" baseline="0" dirty="0" smtClean="0">
                <a:solidFill>
                  <a:schemeClr val="tx1"/>
                </a:solidFill>
                <a:latin typeface="+mn-lt"/>
                <a:ea typeface="+mn-ea"/>
                <a:cs typeface="+mn-cs"/>
              </a:rPr>
              <a:t>Gender representation among those who apply or run for office, attend public meetings, and serve on boards</a:t>
            </a: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900" kern="1200" baseline="0" dirty="0" smtClean="0">
                <a:solidFill>
                  <a:schemeClr val="tx1"/>
                </a:solidFill>
                <a:latin typeface="+mn-lt"/>
                <a:ea typeface="+mn-ea"/>
                <a:cs typeface="+mn-cs"/>
              </a:rPr>
              <a:t>The representation of young adults (age 18 to 28) in all types of civic activities</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9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900" u="sng" kern="1200" baseline="0" dirty="0" smtClean="0">
                <a:solidFill>
                  <a:schemeClr val="tx1"/>
                </a:solidFill>
                <a:latin typeface="+mn-lt"/>
                <a:ea typeface="+mn-ea"/>
                <a:cs typeface="+mn-cs"/>
              </a:rPr>
              <a:t>Some ideas for improvement</a:t>
            </a:r>
            <a:endParaRPr lang="en-US" sz="900" u="none"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Char char="-"/>
              <a:tabLst/>
              <a:defRPr/>
            </a:pPr>
            <a:r>
              <a:rPr lang="en-US" sz="900" u="none" kern="1200" baseline="0" dirty="0" smtClean="0">
                <a:solidFill>
                  <a:schemeClr val="tx1"/>
                </a:solidFill>
                <a:latin typeface="+mn-lt"/>
                <a:ea typeface="+mn-ea"/>
                <a:cs typeface="+mn-cs"/>
              </a:rPr>
              <a:t>Use alternative forms of communicating with residents about civic activities.</a:t>
            </a:r>
          </a:p>
          <a:p>
            <a:pPr marL="228600" marR="0" indent="-228600" algn="l" defTabSz="914400" rtl="0" eaLnBrk="1" fontAlgn="auto" latinLnBrk="0" hangingPunct="1">
              <a:lnSpc>
                <a:spcPct val="100000"/>
              </a:lnSpc>
              <a:spcBef>
                <a:spcPts val="0"/>
              </a:spcBef>
              <a:spcAft>
                <a:spcPts val="0"/>
              </a:spcAft>
              <a:buClrTx/>
              <a:buSzTx/>
              <a:buFontTx/>
              <a:buChar char="-"/>
              <a:tabLst/>
              <a:defRPr/>
            </a:pPr>
            <a:r>
              <a:rPr lang="en-US" sz="900" u="none" kern="1200" baseline="0" dirty="0" smtClean="0">
                <a:solidFill>
                  <a:schemeClr val="tx1"/>
                </a:solidFill>
                <a:latin typeface="+mn-lt"/>
                <a:ea typeface="+mn-ea"/>
                <a:cs typeface="+mn-cs"/>
              </a:rPr>
              <a:t>Encourage the under-represented groups to create new civic engagement opportunities that speak to their interests</a:t>
            </a:r>
          </a:p>
          <a:p>
            <a:pPr marL="228600" marR="0" indent="-228600" algn="l" defTabSz="914400" rtl="0" eaLnBrk="1" fontAlgn="auto" latinLnBrk="0" hangingPunct="1">
              <a:lnSpc>
                <a:spcPct val="100000"/>
              </a:lnSpc>
              <a:spcBef>
                <a:spcPts val="0"/>
              </a:spcBef>
              <a:spcAft>
                <a:spcPts val="0"/>
              </a:spcAft>
              <a:buClrTx/>
              <a:buSzTx/>
              <a:buFontTx/>
              <a:buChar char="-"/>
              <a:tabLst/>
              <a:defRPr/>
            </a:pPr>
            <a:r>
              <a:rPr lang="en-US" sz="900" u="none" kern="1200" baseline="0" dirty="0" smtClean="0">
                <a:solidFill>
                  <a:schemeClr val="tx1"/>
                </a:solidFill>
                <a:latin typeface="+mn-lt"/>
                <a:ea typeface="+mn-ea"/>
                <a:cs typeface="+mn-cs"/>
              </a:rPr>
              <a:t>Encourage the over-represented groups to bring c</a:t>
            </a:r>
            <a:r>
              <a:rPr lang="en-US" sz="900" kern="1200" dirty="0" smtClean="0">
                <a:solidFill>
                  <a:schemeClr val="tx1"/>
                </a:solidFill>
                <a:latin typeface="+mn-lt"/>
                <a:ea typeface="+mn-ea"/>
                <a:cs typeface="+mn-cs"/>
              </a:rPr>
              <a:t>ounty old-timers, women, young adults (18-28), and older adults (79+) to civic</a:t>
            </a:r>
            <a:r>
              <a:rPr lang="en-US" sz="900" kern="1200" baseline="0" dirty="0" smtClean="0">
                <a:solidFill>
                  <a:schemeClr val="tx1"/>
                </a:solidFill>
                <a:latin typeface="+mn-lt"/>
                <a:ea typeface="+mn-ea"/>
                <a:cs typeface="+mn-cs"/>
              </a:rPr>
              <a:t> events they participate in</a:t>
            </a:r>
            <a:endParaRPr lang="en-US" sz="900" u="sng"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98D49F-B508-46A9-876E-887183C7127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25. Community Gatherings &amp; Spaces:</a:t>
            </a:r>
            <a:endParaRPr lang="en-US" b="0" dirty="0" smtClean="0"/>
          </a:p>
          <a:p>
            <a:r>
              <a:rPr lang="en-US" b="0" u="sng" dirty="0" smtClean="0"/>
              <a:t>Data Source</a:t>
            </a:r>
            <a:r>
              <a:rPr lang="en-US" b="0" u="none" dirty="0" smtClean="0"/>
              <a:t> - </a:t>
            </a:r>
            <a:r>
              <a:rPr lang="en-US" b="0" u="none" baseline="0" dirty="0" smtClean="0"/>
              <a:t>Vital Wallowa Indicator Project Survey</a:t>
            </a:r>
            <a:endParaRPr lang="en-US" b="1" u="sng" dirty="0" smtClean="0"/>
          </a:p>
          <a:p>
            <a:endParaRPr lang="en-US" b="1" dirty="0" smtClean="0"/>
          </a:p>
          <a:p>
            <a:r>
              <a:rPr lang="en-US" b="0" u="sng" dirty="0" smtClean="0"/>
              <a:t>Technical</a:t>
            </a:r>
            <a:r>
              <a:rPr lang="en-US" b="0" u="sng" baseline="0" dirty="0" smtClean="0"/>
              <a:t> Note</a:t>
            </a:r>
            <a:r>
              <a:rPr lang="en-US" b="0" u="none" baseline="0" dirty="0" smtClean="0"/>
              <a:t> – The survey question used:</a:t>
            </a:r>
          </a:p>
          <a:p>
            <a:pPr lvl="1"/>
            <a:r>
              <a:rPr lang="en-US" sz="1200" b="0" kern="1200" baseline="0" dirty="0" smtClean="0">
                <a:solidFill>
                  <a:schemeClr val="tx1"/>
                </a:solidFill>
                <a:latin typeface="+mn-lt"/>
                <a:ea typeface="+mn-ea"/>
                <a:cs typeface="+mn-cs"/>
              </a:rPr>
              <a:t>“(If the person got together with friends or neighbors in the last 12 months) When you got together with friends or neighbors </a:t>
            </a:r>
            <a:r>
              <a:rPr lang="en-US" sz="1200" b="0" u="sng" kern="1200" baseline="0" dirty="0" smtClean="0">
                <a:solidFill>
                  <a:schemeClr val="tx1"/>
                </a:solidFill>
                <a:latin typeface="+mn-lt"/>
                <a:ea typeface="+mn-ea"/>
                <a:cs typeface="+mn-cs"/>
              </a:rPr>
              <a:t>in the last 12 months, how often did you meet at each of the following places?:”</a:t>
            </a:r>
          </a:p>
          <a:p>
            <a:pPr lvl="2"/>
            <a:r>
              <a:rPr lang="en-US" b="0" u="none" baseline="0" dirty="0" smtClean="0"/>
              <a:t>Never</a:t>
            </a:r>
          </a:p>
          <a:p>
            <a:pPr lvl="2"/>
            <a:r>
              <a:rPr lang="en-US" b="0" u="none" baseline="0" dirty="0" smtClean="0"/>
              <a:t>Sometimes</a:t>
            </a:r>
          </a:p>
          <a:p>
            <a:pPr lvl="2"/>
            <a:r>
              <a:rPr lang="en-US" b="0" u="none" baseline="0" dirty="0" smtClean="0"/>
              <a:t>Often </a:t>
            </a:r>
          </a:p>
          <a:p>
            <a:pPr lvl="2"/>
            <a:r>
              <a:rPr lang="en-US" b="0" u="none" baseline="0" dirty="0" smtClean="0"/>
              <a:t>Always</a:t>
            </a:r>
          </a:p>
          <a:p>
            <a:endParaRPr lang="en-US" b="0" u="none" baseline="0" dirty="0" smtClean="0"/>
          </a:p>
          <a:p>
            <a:pPr>
              <a:buFont typeface="Arial" pitchFamily="34" charset="0"/>
              <a:buNone/>
            </a:pPr>
            <a:r>
              <a:rPr lang="en-US" sz="1200" b="0" u="sng" kern="1200" baseline="0" dirty="0" smtClean="0">
                <a:solidFill>
                  <a:schemeClr val="tx1"/>
                </a:solidFill>
                <a:latin typeface="+mn-lt"/>
                <a:ea typeface="+mn-ea"/>
                <a:cs typeface="+mn-cs"/>
              </a:rPr>
              <a:t>Make note of – </a:t>
            </a:r>
            <a:r>
              <a:rPr lang="en-US" sz="1200" kern="1200" dirty="0" smtClean="0">
                <a:solidFill>
                  <a:schemeClr val="tx1"/>
                </a:solidFill>
                <a:latin typeface="+mn-lt"/>
                <a:ea typeface="+mn-ea"/>
                <a:cs typeface="+mn-cs"/>
              </a:rPr>
              <a:t>These indicator measures suggest that public venues for socializing are relatively abundant, but that the majority of residents prefer to socialize in private. This suggests two things: </a:t>
            </a:r>
          </a:p>
          <a:p>
            <a:pPr marL="228600" indent="-228600">
              <a:buFont typeface="Arial" pitchFamily="34" charset="0"/>
              <a:buAutoNum type="arabicPeriod"/>
            </a:pPr>
            <a:r>
              <a:rPr lang="en-US" sz="1200" kern="1200" dirty="0" smtClean="0">
                <a:solidFill>
                  <a:schemeClr val="tx1"/>
                </a:solidFill>
                <a:latin typeface="+mn-lt"/>
                <a:ea typeface="+mn-ea"/>
                <a:cs typeface="+mn-cs"/>
              </a:rPr>
              <a:t>People who have friends in the county likely enjoy rather deep relationships (as private settings tend to facilitate this type of intimacy) </a:t>
            </a:r>
          </a:p>
          <a:p>
            <a:pPr marL="228600" indent="-228600">
              <a:buFont typeface="Arial" pitchFamily="34" charset="0"/>
              <a:buAutoNum type="arabicPeriod"/>
            </a:pPr>
            <a:r>
              <a:rPr lang="en-US" sz="1200" kern="1200" dirty="0" smtClean="0">
                <a:solidFill>
                  <a:schemeClr val="tx1"/>
                </a:solidFill>
                <a:latin typeface="+mn-lt"/>
                <a:ea typeface="+mn-ea"/>
                <a:cs typeface="+mn-cs"/>
              </a:rPr>
              <a:t>People who are new to the county may find it difficult to meet a diversity of county residents in public venues.</a:t>
            </a:r>
            <a:endParaRPr lang="en-US" sz="1200" b="0" u="sng"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98D49F-B508-46A9-876E-887183C7127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26. Community Capacity:</a:t>
            </a:r>
            <a:endParaRPr lang="en-US" b="0" dirty="0" smtClean="0"/>
          </a:p>
          <a:p>
            <a:r>
              <a:rPr lang="en-US" b="0" u="sng" dirty="0" smtClean="0"/>
              <a:t>Data Source</a:t>
            </a:r>
            <a:r>
              <a:rPr lang="en-US" b="0" u="none" dirty="0" smtClean="0"/>
              <a:t> –</a:t>
            </a:r>
            <a:r>
              <a:rPr lang="en-US" b="0" u="none" baseline="0" dirty="0" smtClean="0"/>
              <a:t> Vital Wallowa Indicator Project Survey</a:t>
            </a:r>
          </a:p>
          <a:p>
            <a:endParaRPr lang="en-US" b="0" u="none" baseline="0" dirty="0" smtClean="0"/>
          </a:p>
          <a:p>
            <a:r>
              <a:rPr lang="en-US" u="sng" baseline="0" dirty="0" smtClean="0"/>
              <a:t>Technical Note </a:t>
            </a:r>
            <a:r>
              <a:rPr lang="en-US" baseline="0" dirty="0" smtClean="0"/>
              <a:t>– The survey question used:</a:t>
            </a:r>
          </a:p>
          <a:p>
            <a:pPr lvl="0"/>
            <a:r>
              <a:rPr lang="en-US" sz="1200" b="0" i="1" u="none" kern="1200" dirty="0" smtClean="0">
                <a:solidFill>
                  <a:schemeClr val="tx1"/>
                </a:solidFill>
                <a:latin typeface="+mn-lt"/>
                <a:ea typeface="+mn-ea"/>
                <a:cs typeface="+mn-cs"/>
              </a:rPr>
              <a:t>Community Capacity:</a:t>
            </a:r>
          </a:p>
          <a:p>
            <a:pPr lvl="0"/>
            <a:r>
              <a:rPr lang="en-US" sz="1200" b="0" kern="1200" dirty="0" smtClean="0">
                <a:solidFill>
                  <a:schemeClr val="tx1"/>
                </a:solidFill>
                <a:latin typeface="+mn-lt"/>
                <a:ea typeface="+mn-ea"/>
                <a:cs typeface="+mn-cs"/>
              </a:rPr>
              <a:t>Please tell us how strongly you agree or disagree </a:t>
            </a:r>
            <a:r>
              <a:rPr lang="en-US" sz="1200" b="0" u="sng" kern="1200" dirty="0" smtClean="0">
                <a:solidFill>
                  <a:schemeClr val="tx1"/>
                </a:solidFill>
                <a:latin typeface="+mn-lt"/>
                <a:ea typeface="+mn-ea"/>
                <a:cs typeface="+mn-cs"/>
              </a:rPr>
              <a:t>regarding Wallowa County</a:t>
            </a:r>
            <a:r>
              <a:rPr lang="en-US" sz="1200" b="0" kern="1200" dirty="0" smtClean="0">
                <a:solidFill>
                  <a:schemeClr val="tx1"/>
                </a:solidFill>
                <a:latin typeface="+mn-lt"/>
                <a:ea typeface="+mn-ea"/>
                <a:cs typeface="+mn-cs"/>
              </a:rPr>
              <a:t>:</a:t>
            </a:r>
          </a:p>
          <a:p>
            <a:pPr>
              <a:buFont typeface="Arial" pitchFamily="34" charset="0"/>
              <a:buChar char="•"/>
            </a:pPr>
            <a:r>
              <a:rPr lang="en-US" sz="1200" b="0" kern="1200" dirty="0" smtClean="0">
                <a:solidFill>
                  <a:schemeClr val="tx1"/>
                </a:solidFill>
                <a:latin typeface="+mn-lt"/>
                <a:ea typeface="+mn-ea"/>
                <a:cs typeface="+mn-cs"/>
              </a:rPr>
              <a:t>People around here are willing to help their neighbors.</a:t>
            </a:r>
          </a:p>
          <a:p>
            <a:pPr>
              <a:buFont typeface="Arial" pitchFamily="34" charset="0"/>
              <a:buChar char="•"/>
            </a:pPr>
            <a:r>
              <a:rPr lang="en-US" sz="1200" b="0" kern="1200" dirty="0" smtClean="0">
                <a:solidFill>
                  <a:schemeClr val="tx1"/>
                </a:solidFill>
                <a:latin typeface="+mn-lt"/>
                <a:ea typeface="+mn-ea"/>
                <a:cs typeface="+mn-cs"/>
              </a:rPr>
              <a:t>People in this community generally trust one another and get along.</a:t>
            </a:r>
          </a:p>
          <a:p>
            <a:pPr>
              <a:buFont typeface="Arial" pitchFamily="34" charset="0"/>
              <a:buChar char="•"/>
            </a:pPr>
            <a:r>
              <a:rPr lang="en-US" sz="1200" b="0" kern="1200" dirty="0" smtClean="0">
                <a:solidFill>
                  <a:schemeClr val="tx1"/>
                </a:solidFill>
                <a:latin typeface="+mn-lt"/>
                <a:ea typeface="+mn-ea"/>
                <a:cs typeface="+mn-cs"/>
              </a:rPr>
              <a:t>If this community were faced with a local issue such as the pollution of a river, or the possible closure of a school, people here could be counted on to work together to address it.</a:t>
            </a:r>
          </a:p>
          <a:p>
            <a:pPr>
              <a:buFont typeface="Arial" pitchFamily="34" charset="0"/>
              <a:buChar char="•"/>
            </a:pPr>
            <a:r>
              <a:rPr lang="en-US" sz="1200" b="0" kern="1200" dirty="0" smtClean="0">
                <a:solidFill>
                  <a:schemeClr val="tx1"/>
                </a:solidFill>
                <a:latin typeface="+mn-lt"/>
                <a:ea typeface="+mn-ea"/>
                <a:cs typeface="+mn-cs"/>
              </a:rPr>
              <a:t>Local government has the ability to deal effectively with important problems.</a:t>
            </a:r>
          </a:p>
          <a:p>
            <a:pPr>
              <a:buFont typeface="Arial" pitchFamily="34" charset="0"/>
              <a:buNone/>
            </a:pPr>
            <a:endParaRPr lang="en-US" sz="1200" b="0" kern="1200" dirty="0" smtClean="0">
              <a:solidFill>
                <a:schemeClr val="tx1"/>
              </a:solidFill>
              <a:latin typeface="+mn-lt"/>
              <a:ea typeface="+mn-ea"/>
              <a:cs typeface="+mn-cs"/>
            </a:endParaRPr>
          </a:p>
          <a:p>
            <a:pPr>
              <a:buFont typeface="Arial" pitchFamily="34" charset="0"/>
              <a:buNone/>
            </a:pPr>
            <a:r>
              <a:rPr lang="en-US" sz="1200" b="0" kern="1200" dirty="0" smtClean="0">
                <a:solidFill>
                  <a:schemeClr val="tx1"/>
                </a:solidFill>
                <a:latin typeface="+mn-lt"/>
                <a:ea typeface="+mn-ea"/>
                <a:cs typeface="+mn-cs"/>
              </a:rPr>
              <a:t>People who indicated “somewhat</a:t>
            </a:r>
            <a:r>
              <a:rPr lang="en-US" sz="1200" b="0" kern="1200" baseline="0" dirty="0" smtClean="0">
                <a:solidFill>
                  <a:schemeClr val="tx1"/>
                </a:solidFill>
                <a:latin typeface="+mn-lt"/>
                <a:ea typeface="+mn-ea"/>
                <a:cs typeface="+mn-cs"/>
              </a:rPr>
              <a:t> agree or strongly agree” were counted as agreeing with these statements</a:t>
            </a:r>
          </a:p>
          <a:p>
            <a:pPr>
              <a:buFont typeface="Arial" pitchFamily="34" charset="0"/>
              <a:buNone/>
            </a:pPr>
            <a:endParaRPr lang="en-US" sz="1200" b="0" kern="1200" baseline="0" dirty="0" smtClean="0">
              <a:solidFill>
                <a:schemeClr val="tx1"/>
              </a:solidFill>
              <a:latin typeface="+mn-lt"/>
              <a:ea typeface="+mn-ea"/>
              <a:cs typeface="+mn-cs"/>
            </a:endParaRPr>
          </a:p>
          <a:p>
            <a:pPr>
              <a:buFont typeface="Arial" pitchFamily="34" charset="0"/>
              <a:buNone/>
            </a:pPr>
            <a:r>
              <a:rPr lang="en-US" sz="1200" b="0" u="sng" kern="1200" baseline="0" dirty="0" smtClean="0">
                <a:solidFill>
                  <a:schemeClr val="tx1"/>
                </a:solidFill>
                <a:latin typeface="+mn-lt"/>
                <a:ea typeface="+mn-ea"/>
                <a:cs typeface="+mn-cs"/>
              </a:rPr>
              <a:t>Make note of – </a:t>
            </a:r>
          </a:p>
          <a:p>
            <a:pPr>
              <a:buFont typeface="Arial" pitchFamily="34" charset="0"/>
              <a:buNone/>
            </a:pPr>
            <a:r>
              <a:rPr lang="en-US" sz="1200" b="0" kern="1200" baseline="0" dirty="0" smtClean="0">
                <a:solidFill>
                  <a:schemeClr val="tx1"/>
                </a:solidFill>
                <a:latin typeface="+mn-lt"/>
                <a:ea typeface="+mn-ea"/>
                <a:cs typeface="+mn-cs"/>
              </a:rPr>
              <a:t>The relatively lower percentage of residents who perceive local government has the capacity to deal with problems is often seen in rural communities. It has been documented in rural Oregon as well as other rural communities in the nation. </a:t>
            </a:r>
          </a:p>
          <a:p>
            <a:pPr>
              <a:buFont typeface="Arial" pitchFamily="34" charset="0"/>
              <a:buNone/>
            </a:pPr>
            <a:endParaRPr lang="en-US" sz="1200" b="0" kern="1200" baseline="0" dirty="0" smtClean="0">
              <a:solidFill>
                <a:schemeClr val="tx1"/>
              </a:solidFill>
              <a:latin typeface="+mn-lt"/>
              <a:ea typeface="+mn-ea"/>
              <a:cs typeface="+mn-cs"/>
            </a:endParaRPr>
          </a:p>
          <a:p>
            <a:pPr>
              <a:buFont typeface="Arial" pitchFamily="34" charset="0"/>
              <a:buNone/>
            </a:pPr>
            <a:r>
              <a:rPr lang="en-US" sz="1200" b="0" kern="1200" baseline="0" dirty="0" smtClean="0">
                <a:solidFill>
                  <a:schemeClr val="tx1"/>
                </a:solidFill>
                <a:latin typeface="+mn-lt"/>
                <a:ea typeface="+mn-ea"/>
                <a:cs typeface="+mn-cs"/>
              </a:rPr>
              <a:t>When it comes down to it, overall Wallowa County residents overwhelmingly feel that their community has the capacity to work together to get things done in the community. </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98D49F-B508-46A9-876E-887183C7127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normAutofit fontScale="92500" lnSpcReduction="10000"/>
          </a:bodyPr>
          <a:lstStyle/>
          <a:p>
            <a:r>
              <a:rPr lang="en-US" dirty="0" smtClean="0"/>
              <a:t>In sum, again, we note that within each</a:t>
            </a:r>
            <a:r>
              <a:rPr lang="en-US" baseline="0" dirty="0" smtClean="0"/>
              <a:t> of the 4 components of Community Vitality there is diversity with respect to the performance of specific indicators. Overall, however, we do note a trend. The areas of strength for the county relate to the built and natural environment and the sense of community that exists in the county (also related to community infrastructure). These are certainly areas to be proud of and to maintain into the future. </a:t>
            </a:r>
          </a:p>
          <a:p>
            <a:endParaRPr lang="en-US" baseline="0" dirty="0" smtClean="0"/>
          </a:p>
          <a:p>
            <a:r>
              <a:rPr lang="en-US" baseline="0" dirty="0" smtClean="0"/>
              <a:t>The areas in need of attention relate to people; not necessarily how they get along with each other, but who resides here and how well they are able to succeed in the county. </a:t>
            </a:r>
            <a:r>
              <a:rPr lang="en-US" sz="1200" kern="1200" dirty="0" smtClean="0">
                <a:solidFill>
                  <a:schemeClr val="tx1"/>
                </a:solidFill>
                <a:latin typeface="+mn-lt"/>
                <a:ea typeface="+mn-ea"/>
                <a:cs typeface="+mn-cs"/>
              </a:rPr>
              <a:t>In the area of social outcomes, the 2009 baseline assessment found that demographic issues, related to age structure and migration, and housing affordability are in need of attention if county goals are to be met. In addition, some aspects of health care infrastructure were lacking in the county at the time of this report, namely abundant provider types and affordable care. Also in the area of the economy</a:t>
            </a:r>
            <a:r>
              <a:rPr lang="en-US" sz="1200" kern="1200" baseline="0" dirty="0" smtClean="0">
                <a:solidFill>
                  <a:schemeClr val="tx1"/>
                </a:solidFill>
                <a:latin typeface="+mn-lt"/>
                <a:ea typeface="+mn-ea"/>
                <a:cs typeface="+mn-cs"/>
              </a:rPr>
              <a:t>, the extent to which jobs in the county cover the cost of living for families emerged as an area in need of attention. </a:t>
            </a:r>
            <a:r>
              <a:rPr lang="en-US" baseline="0" dirty="0" smtClean="0"/>
              <a:t>These issues stand out as needing coordinated effort, be they related to setting policy or priorities. </a:t>
            </a:r>
          </a:p>
          <a:p>
            <a:endParaRPr lang="en-US" baseline="0" dirty="0" smtClean="0"/>
          </a:p>
          <a:p>
            <a:r>
              <a:rPr lang="en-US" baseline="0" dirty="0" smtClean="0"/>
              <a:t>No one agency, organization, or group in the county can be expected to realize gains in these areas. Any attempts to deal with these issues must be undertaken as a community, perhaps even leading the community to recognize opportunities for change at the state or national level. Wallowa County exists in a larger macro-economic context and a larger political context that may render local actions to address these issues insignificant. </a:t>
            </a:r>
          </a:p>
          <a:p>
            <a:endParaRPr lang="en-US" baseline="0" dirty="0" smtClean="0"/>
          </a:p>
          <a:p>
            <a:r>
              <a:rPr lang="en-US" baseline="0" dirty="0" smtClean="0"/>
              <a:t>The most important thing I hope this assessment accomplishes is to increase awareness of county priorities and areas in need of work. This assessment can give the county some guidance as it works toward achieving its goals in the future. And in years to come if we can keep track of these indicators over time, hopefully progress/improvement will be evident. </a:t>
            </a:r>
            <a:endParaRPr lang="en-US"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anyone</a:t>
            </a:r>
            <a:r>
              <a:rPr lang="en-US" baseline="0" dirty="0" smtClean="0"/>
              <a:t> wants a copy of the full indicator report please contact:</a:t>
            </a:r>
          </a:p>
          <a:p>
            <a:r>
              <a:rPr lang="en-US" baseline="0" dirty="0" smtClean="0"/>
              <a:t>Lena Etuk: lena.etuk@oregonstate.edu, (541) 737-6121</a:t>
            </a:r>
          </a:p>
          <a:p>
            <a:r>
              <a:rPr lang="en-US" baseline="0" dirty="0" smtClean="0"/>
              <a:t>Nils Christoffersen: nils@wallowaresources.org</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698D49F-B508-46A9-876E-887183C71270}"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the assessment of the indicator data, relative</a:t>
            </a:r>
            <a:r>
              <a:rPr lang="en-US" baseline="0" dirty="0" smtClean="0"/>
              <a:t> to community expectations, we found that Wallowa County has attained success in some areas and in others there is more work to be done if goals are to be reached in the future. </a:t>
            </a:r>
          </a:p>
          <a:p>
            <a:endParaRPr lang="en-US" baseline="0" dirty="0" smtClean="0"/>
          </a:p>
          <a:p>
            <a:r>
              <a:rPr lang="en-US" baseline="0" dirty="0" smtClean="0"/>
              <a:t>These four areas represent the four aspects of Community Vitality.</a:t>
            </a:r>
          </a:p>
          <a:p>
            <a:endParaRPr lang="en-US" baseline="0" dirty="0" smtClean="0"/>
          </a:p>
          <a:p>
            <a:r>
              <a:rPr lang="en-US" baseline="0" dirty="0" smtClean="0"/>
              <a:t>Within each of the areas listed as strong or weak, there are some indicators that are strong and others that are weak. There is some diversity within each area of vitality, but overall in each of these areas 50% or more of the indicators were either weak or strong. </a:t>
            </a:r>
          </a:p>
          <a:p>
            <a:endParaRPr lang="en-US" dirty="0" smtClean="0"/>
          </a:p>
          <a:p>
            <a:r>
              <a:rPr lang="en-US" u="sng" dirty="0" smtClean="0"/>
              <a:t>Make note of: </a:t>
            </a:r>
            <a:r>
              <a:rPr lang="en-US" dirty="0" smtClean="0"/>
              <a:t> In this presentation we will not have time to discuss each of the 26 indicators, instead I will present highlights from each of the four components</a:t>
            </a:r>
            <a:r>
              <a:rPr lang="en-US" baseline="0" dirty="0" smtClean="0"/>
              <a:t> of community vitality</a:t>
            </a:r>
            <a:r>
              <a:rPr lang="en-US" dirty="0" smtClean="0"/>
              <a:t>. </a:t>
            </a:r>
            <a:endParaRPr lang="en-US" u="sng" dirty="0"/>
          </a:p>
        </p:txBody>
      </p:sp>
      <p:sp>
        <p:nvSpPr>
          <p:cNvPr id="4" name="Slide Number Placeholder 3"/>
          <p:cNvSpPr>
            <a:spLocks noGrp="1"/>
          </p:cNvSpPr>
          <p:nvPr>
            <p:ph type="sldNum" sz="quarter" idx="10"/>
          </p:nvPr>
        </p:nvSpPr>
        <p:spPr/>
        <p:txBody>
          <a:bodyPr/>
          <a:lstStyle/>
          <a:p>
            <a:fld id="{4698D49F-B508-46A9-876E-887183C7127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1. Population by Age: </a:t>
            </a:r>
          </a:p>
          <a:p>
            <a:r>
              <a:rPr lang="en-US" u="sng" dirty="0" smtClean="0"/>
              <a:t>Data</a:t>
            </a:r>
            <a:r>
              <a:rPr lang="en-US" u="sng" baseline="0" dirty="0" smtClean="0"/>
              <a:t> Sources – </a:t>
            </a:r>
            <a:r>
              <a:rPr lang="en-US" baseline="0" dirty="0" smtClean="0"/>
              <a:t>US Census Bureau, Summary File 1, 100% population count</a:t>
            </a:r>
          </a:p>
          <a:p>
            <a:endParaRPr lang="en-US" baseline="0" dirty="0" smtClean="0"/>
          </a:p>
          <a:p>
            <a:r>
              <a:rPr lang="en-US" u="sng" baseline="0" dirty="0" smtClean="0"/>
              <a:t>Technical note –</a:t>
            </a:r>
            <a:r>
              <a:rPr lang="en-US" u="none" baseline="0" dirty="0" smtClean="0"/>
              <a:t> The population age 25-44 are people, termed by economists and demographers, who are in their “prime working ages”</a:t>
            </a:r>
          </a:p>
          <a:p>
            <a:endParaRPr lang="en-US" u="none" baseline="0" dirty="0" smtClean="0"/>
          </a:p>
          <a:p>
            <a:r>
              <a:rPr lang="en-US" u="sng" baseline="0" dirty="0" smtClean="0"/>
              <a:t>Make mention of –</a:t>
            </a:r>
            <a:r>
              <a:rPr lang="en-US" u="none" baseline="0" dirty="0" smtClean="0"/>
              <a:t> The goal is for Wallowa County to be equal to the percentages observed in non-metro Oregon for these two age groups</a:t>
            </a:r>
            <a:endParaRPr lang="en-US" u="sng" dirty="0" smtClean="0"/>
          </a:p>
        </p:txBody>
      </p:sp>
      <p:sp>
        <p:nvSpPr>
          <p:cNvPr id="4" name="Slide Number Placeholder 3"/>
          <p:cNvSpPr>
            <a:spLocks noGrp="1"/>
          </p:cNvSpPr>
          <p:nvPr>
            <p:ph type="sldNum" sz="quarter" idx="10"/>
          </p:nvPr>
        </p:nvSpPr>
        <p:spPr/>
        <p:txBody>
          <a:bodyPr/>
          <a:lstStyle/>
          <a:p>
            <a:fld id="{4698D49F-B508-46A9-876E-887183C7127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2. Migration by Age: </a:t>
            </a:r>
          </a:p>
          <a:p>
            <a:r>
              <a:rPr lang="en-US" sz="1000" u="sng" dirty="0" smtClean="0"/>
              <a:t>Data</a:t>
            </a:r>
            <a:r>
              <a:rPr lang="en-US" sz="1000" u="sng" baseline="0" dirty="0" smtClean="0"/>
              <a:t> Sources – </a:t>
            </a:r>
            <a:r>
              <a:rPr lang="en-US" sz="1000" kern="1200" dirty="0" smtClean="0">
                <a:solidFill>
                  <a:schemeClr val="tx1"/>
                </a:solidFill>
                <a:latin typeface="+mn-lt"/>
                <a:ea typeface="+mn-ea"/>
                <a:cs typeface="+mn-cs"/>
              </a:rPr>
              <a:t>U.S. Census Bureau, National Center for Health Statistics, as calculated</a:t>
            </a:r>
            <a:r>
              <a:rPr lang="en-US" sz="1000" kern="1200" baseline="0" dirty="0" smtClean="0">
                <a:solidFill>
                  <a:schemeClr val="tx1"/>
                </a:solidFill>
                <a:latin typeface="+mn-lt"/>
                <a:ea typeface="+mn-ea"/>
                <a:cs typeface="+mn-cs"/>
              </a:rPr>
              <a:t> by </a:t>
            </a:r>
            <a:r>
              <a:rPr lang="en-US" sz="1000" kern="1200" dirty="0" smtClean="0">
                <a:solidFill>
                  <a:schemeClr val="tx1"/>
                </a:solidFill>
                <a:latin typeface="+mn-lt"/>
                <a:ea typeface="+mn-ea"/>
                <a:cs typeface="+mn-cs"/>
              </a:rPr>
              <a:t>Johnson, Voss, Hammer, Fuguitt, &amp; McNiven 2005</a:t>
            </a:r>
            <a:endParaRPr lang="en-US" sz="1000" baseline="0" dirty="0" smtClean="0"/>
          </a:p>
          <a:p>
            <a:endParaRPr lang="en-US" sz="1000" baseline="0" dirty="0" smtClean="0"/>
          </a:p>
          <a:p>
            <a:r>
              <a:rPr lang="en-US" sz="1000" u="sng" baseline="0" dirty="0" smtClean="0"/>
              <a:t>Technical note –</a:t>
            </a:r>
            <a:r>
              <a:rPr lang="en-US" sz="1000" u="none" baseline="0" dirty="0" smtClean="0"/>
              <a:t> Net migration rates were calculated using demographic methods by Johnson, Voss, Hammer, Fuguitt, and McNiven based on the difference between expected population in 2000 and actual population in 2000. For detailed description see the full indicator report</a:t>
            </a:r>
          </a:p>
          <a:p>
            <a:endParaRPr lang="en-US" sz="1000" u="none" baseline="0" dirty="0" smtClean="0"/>
          </a:p>
          <a:p>
            <a:pPr>
              <a:buFont typeface="Arial" pitchFamily="34" charset="0"/>
              <a:buChar char="•"/>
            </a:pPr>
            <a:r>
              <a:rPr lang="en-US" sz="1000" u="none" baseline="0" dirty="0" smtClean="0"/>
              <a:t> Positive net migration = net in-migration: more people in this age group moved into the county than left between 1990 and 2000</a:t>
            </a:r>
          </a:p>
          <a:p>
            <a:pPr>
              <a:buFont typeface="Arial" pitchFamily="34" charset="0"/>
              <a:buChar char="•"/>
            </a:pPr>
            <a:r>
              <a:rPr lang="en-US" sz="1000" u="none" baseline="0" dirty="0" smtClean="0"/>
              <a:t> Negative net migration = net out-migration: more people in this age group moved out of the county than moved in between 1990 and 2000</a:t>
            </a:r>
          </a:p>
          <a:p>
            <a:endParaRPr lang="en-US" sz="1000" u="none" baseline="0" dirty="0" smtClean="0"/>
          </a:p>
          <a:p>
            <a:r>
              <a:rPr lang="en-US" sz="1000" u="sng" baseline="0" dirty="0" smtClean="0"/>
              <a:t>Make mention of –</a:t>
            </a:r>
            <a:r>
              <a:rPr lang="en-US" sz="1000" u="none" baseline="0" dirty="0" smtClean="0"/>
              <a:t> The goal is for Wallowa County net migration rates to be equal to the rates observed in non-metro Oregon, in particular for those age 25-44 and 45-64</a:t>
            </a:r>
          </a:p>
          <a:p>
            <a:endParaRPr lang="en-US" sz="1000" u="none" baseline="0" dirty="0" smtClean="0"/>
          </a:p>
          <a:p>
            <a:r>
              <a:rPr lang="en-US" sz="1000" u="none" baseline="0" dirty="0" smtClean="0"/>
              <a:t>In the previous slide we saw that the % of adults age 45-64 was higher than non-metro OR. In the migration figures here we see higher net in-migration among those age 45-54. That’s certainly having some effect on the size of this population in Wallowa County, that and the high net out-migration of young adults. </a:t>
            </a:r>
          </a:p>
          <a:p>
            <a:r>
              <a:rPr lang="en-US" sz="1000" u="none" baseline="0" dirty="0" smtClean="0"/>
              <a:t>Some of those young people are doing exactly the right thing by leaving the county for college or trade school and to get started in careers that aren’t well represented in the county, but maybe there are some opportunities that can be cultivated here that would help them stay while advancing their education or careers? Maybe there are some folks in this age group who could be attracted into the county for education or work, for the short term?</a:t>
            </a:r>
            <a:endParaRPr lang="en-US" sz="1000" u="sng" dirty="0" smtClean="0"/>
          </a:p>
        </p:txBody>
      </p:sp>
      <p:sp>
        <p:nvSpPr>
          <p:cNvPr id="4" name="Slide Number Placeholder 3"/>
          <p:cNvSpPr>
            <a:spLocks noGrp="1"/>
          </p:cNvSpPr>
          <p:nvPr>
            <p:ph type="sldNum" sz="quarter" idx="10"/>
          </p:nvPr>
        </p:nvSpPr>
        <p:spPr/>
        <p:txBody>
          <a:bodyPr/>
          <a:lstStyle/>
          <a:p>
            <a:fld id="{4698D49F-B508-46A9-876E-887183C7127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8D49F-B508-46A9-876E-887183C7127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00" b="1" dirty="0" smtClean="0"/>
              <a:t>3. Health Care Satisfaction: </a:t>
            </a:r>
          </a:p>
          <a:p>
            <a:r>
              <a:rPr lang="en-US" sz="900" b="0" dirty="0" smtClean="0"/>
              <a:t>A</a:t>
            </a:r>
            <a:r>
              <a:rPr lang="en-US" sz="900" b="0" baseline="0" dirty="0" smtClean="0"/>
              <a:t> function of satisfaction with </a:t>
            </a:r>
            <a:r>
              <a:rPr lang="en-US" sz="900" b="0" dirty="0" smtClean="0"/>
              <a:t>Quality, Options</a:t>
            </a:r>
            <a:r>
              <a:rPr lang="en-US" sz="900" b="0" baseline="0" dirty="0" smtClean="0"/>
              <a:t>, and Access</a:t>
            </a:r>
          </a:p>
          <a:p>
            <a:endParaRPr lang="en-US" sz="900" b="1" dirty="0" smtClean="0"/>
          </a:p>
          <a:p>
            <a:r>
              <a:rPr lang="en-US" sz="900" u="sng" dirty="0" smtClean="0"/>
              <a:t>Data</a:t>
            </a:r>
            <a:r>
              <a:rPr lang="en-US" sz="900" u="sng" baseline="0" dirty="0" smtClean="0"/>
              <a:t> Sources – </a:t>
            </a:r>
            <a:r>
              <a:rPr lang="en-US" sz="900" b="0" i="0" u="none" baseline="0" dirty="0" smtClean="0"/>
              <a:t>Vital Wallowa Indicator Project Survey </a:t>
            </a:r>
          </a:p>
          <a:p>
            <a:endParaRPr lang="en-US" sz="900" b="0" i="0" u="none" baseline="0" dirty="0" smtClean="0"/>
          </a:p>
          <a:p>
            <a:r>
              <a:rPr lang="en-US" sz="900" u="sng" baseline="0" dirty="0" smtClean="0"/>
              <a:t>Technical Note </a:t>
            </a:r>
            <a:r>
              <a:rPr lang="en-US" sz="900" baseline="0" dirty="0" smtClean="0"/>
              <a:t>– The survey questions used:</a:t>
            </a:r>
          </a:p>
          <a:p>
            <a:r>
              <a:rPr lang="en-US" sz="900" b="0" i="1" u="none" kern="1200" baseline="0" dirty="0" smtClean="0">
                <a:solidFill>
                  <a:schemeClr val="tx1"/>
                </a:solidFill>
                <a:latin typeface="+mn-lt"/>
                <a:ea typeface="+mn-ea"/>
                <a:cs typeface="+mn-cs"/>
              </a:rPr>
              <a:t>Quality –</a:t>
            </a:r>
          </a:p>
          <a:p>
            <a:pPr lvl="1">
              <a:buFont typeface="Arial" pitchFamily="34" charset="0"/>
              <a:buChar char="•"/>
            </a:pPr>
            <a:r>
              <a:rPr lang="en-US" sz="900" b="0" i="0" u="none" kern="1200" baseline="0" dirty="0" smtClean="0">
                <a:solidFill>
                  <a:schemeClr val="tx1"/>
                </a:solidFill>
                <a:latin typeface="+mn-lt"/>
                <a:ea typeface="+mn-ea"/>
                <a:cs typeface="+mn-cs"/>
              </a:rPr>
              <a:t> “Thinking of your most recent visit to each of these providers, how satisfied were you with the quality of care you received?” (</a:t>
            </a:r>
            <a:endParaRPr lang="en-US" sz="900" b="0" i="0" u="non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tx1"/>
                </a:solidFill>
                <a:latin typeface="+mn-lt"/>
                <a:ea typeface="+mn-ea"/>
                <a:cs typeface="+mn-cs"/>
              </a:rPr>
              <a:t>Options –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b="0" kern="1200" dirty="0" smtClean="0">
                <a:solidFill>
                  <a:schemeClr val="tx1"/>
                </a:solidFill>
                <a:latin typeface="+mn-lt"/>
                <a:ea typeface="+mn-ea"/>
                <a:cs typeface="+mn-cs"/>
              </a:rPr>
              <a:t> “Have you delayed getting care </a:t>
            </a:r>
            <a:r>
              <a:rPr lang="en-US" sz="900" b="0" u="sng" kern="1200" dirty="0" smtClean="0">
                <a:solidFill>
                  <a:schemeClr val="tx1"/>
                </a:solidFill>
                <a:latin typeface="+mn-lt"/>
                <a:ea typeface="+mn-ea"/>
                <a:cs typeface="+mn-cs"/>
              </a:rPr>
              <a:t>in the last 12 months</a:t>
            </a:r>
            <a:r>
              <a:rPr lang="en-US" sz="900" b="0" u="none" kern="1200" baseline="0" dirty="0" smtClean="0">
                <a:solidFill>
                  <a:schemeClr val="tx1"/>
                </a:solidFill>
                <a:latin typeface="+mn-lt"/>
                <a:ea typeface="+mn-ea"/>
                <a:cs typeface="+mn-cs"/>
              </a:rPr>
              <a:t> because y</a:t>
            </a:r>
            <a:r>
              <a:rPr lang="en-US" sz="900" b="0" i="0" u="none" kern="1200" baseline="0" dirty="0" smtClean="0">
                <a:solidFill>
                  <a:schemeClr val="tx1"/>
                </a:solidFill>
                <a:latin typeface="+mn-lt"/>
                <a:ea typeface="+mn-ea"/>
                <a:cs typeface="+mn-cs"/>
              </a:rPr>
              <a:t>ou were dissatisfied with the health care provider choices available locally?”  (YES or NO)</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b="0" i="0" u="none" kern="1200" baseline="0" dirty="0" smtClean="0">
                <a:solidFill>
                  <a:schemeClr val="tx1"/>
                </a:solidFill>
                <a:latin typeface="+mn-lt"/>
                <a:ea typeface="+mn-ea"/>
                <a:cs typeface="+mn-cs"/>
              </a:rPr>
              <a:t> “Thinking about the current health care needs of you and your family, would you say that in Wallowa County there are too few, just enough, or too many of the following types of health care providers?”</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1" u="none" kern="1200" baseline="0" dirty="0" smtClean="0">
                <a:solidFill>
                  <a:schemeClr val="tx1"/>
                </a:solidFill>
                <a:latin typeface="+mn-lt"/>
                <a:ea typeface="+mn-ea"/>
                <a:cs typeface="+mn-cs"/>
              </a:rPr>
              <a:t>Access –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00" b="0" i="0" u="none" kern="1200" baseline="0" dirty="0" smtClean="0">
                <a:solidFill>
                  <a:schemeClr val="tx1"/>
                </a:solidFill>
                <a:latin typeface="+mn-lt"/>
                <a:ea typeface="+mn-ea"/>
                <a:cs typeface="+mn-cs"/>
              </a:rPr>
              <a:t> “Thinking of your MOST RECENT visit to each of the following providers or facilities in the last 12 months: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900" b="0" i="0" u="none" kern="1200" baseline="0" dirty="0" smtClean="0">
                <a:solidFill>
                  <a:schemeClr val="tx1"/>
                </a:solidFill>
                <a:latin typeface="+mn-lt"/>
                <a:ea typeface="+mn-ea"/>
                <a:cs typeface="+mn-cs"/>
              </a:rPr>
              <a:t>	1. Was the provider or facility located in Wallowa County?”</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900" b="0" i="0" u="none" kern="1200" baseline="0" dirty="0" smtClean="0">
                <a:solidFill>
                  <a:schemeClr val="tx1"/>
                </a:solidFill>
                <a:latin typeface="+mn-lt"/>
                <a:ea typeface="+mn-ea"/>
                <a:cs typeface="+mn-cs"/>
              </a:rPr>
              <a:t>	2. How far did you travel </a:t>
            </a:r>
            <a:r>
              <a:rPr lang="en-US" sz="900" b="0" i="0" u="sng" kern="1200" baseline="0" dirty="0" smtClean="0">
                <a:solidFill>
                  <a:schemeClr val="tx1"/>
                </a:solidFill>
                <a:latin typeface="+mn-lt"/>
                <a:ea typeface="+mn-ea"/>
                <a:cs typeface="+mn-cs"/>
              </a:rPr>
              <a:t>one-way</a:t>
            </a:r>
            <a:r>
              <a:rPr lang="en-US" sz="900" b="0" i="0" u="none" kern="1200" baseline="0" dirty="0" smtClean="0">
                <a:solidFill>
                  <a:schemeClr val="tx1"/>
                </a:solidFill>
                <a:latin typeface="+mn-lt"/>
                <a:ea typeface="+mn-ea"/>
                <a:cs typeface="+mn-cs"/>
              </a:rPr>
              <a:t> to obtain care?”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900" b="0" i="0" u="none" kern="1200" baseline="0" dirty="0" smtClean="0">
                <a:solidFill>
                  <a:schemeClr val="tx1"/>
                </a:solidFill>
                <a:latin typeface="+mn-lt"/>
                <a:ea typeface="+mn-ea"/>
                <a:cs typeface="+mn-cs"/>
              </a:rPr>
              <a:t>	3. How satisfied were you with the distance you traveled?”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i="0" u="sng"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0" u="sng" kern="1200" baseline="0" dirty="0" smtClean="0">
                <a:solidFill>
                  <a:schemeClr val="tx1"/>
                </a:solidFill>
                <a:latin typeface="+mn-lt"/>
                <a:ea typeface="+mn-ea"/>
                <a:cs typeface="+mn-cs"/>
              </a:rPr>
              <a:t>Make note of –</a:t>
            </a:r>
            <a:r>
              <a:rPr lang="en-US" sz="900" b="0" i="0" u="none" kern="1200" baseline="0" dirty="0" smtClean="0">
                <a:solidFill>
                  <a:schemeClr val="tx1"/>
                </a:solidFill>
                <a:latin typeface="+mn-lt"/>
                <a:ea typeface="+mn-ea"/>
                <a:cs typeface="+mn-cs"/>
              </a:rPr>
              <a:t> The delay of care measure gives us insight into the extreme of the health care situation for residents. Going outside the county is one thing, as that really only has ramifications on the county economy. Actually delaying a visit to a health care provider because you felt local choices weren’t good enough can have negative ramifications on people’s health as well.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0" u="none" kern="1200" baseline="0" dirty="0" smtClean="0">
                <a:solidFill>
                  <a:schemeClr val="tx1"/>
                </a:solidFill>
                <a:latin typeface="+mn-lt"/>
                <a:ea typeface="+mn-ea"/>
                <a:cs typeface="+mn-cs"/>
              </a:rPr>
              <a:t>That said, we don’t know how long people were delaying care. A delay could be anywhere from one day to six months, to 10 years, depending on the individual. All we know from these data is that 16% of the adult resident population delayed seeing a health care professional because of availability.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0" u="sng" kern="1200" baseline="0" dirty="0" smtClean="0">
                <a:solidFill>
                  <a:schemeClr val="tx1"/>
                </a:solidFill>
                <a:latin typeface="+mn-lt"/>
                <a:ea typeface="+mn-ea"/>
                <a:cs typeface="+mn-cs"/>
              </a:rPr>
              <a:t>Some ideas for improvement</a:t>
            </a:r>
            <a:endParaRPr lang="en-US" sz="900" b="0" i="0" u="non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US" sz="900" b="0" i="0" u="none" kern="1200" baseline="0" dirty="0" smtClean="0">
                <a:solidFill>
                  <a:schemeClr val="tx1"/>
                </a:solidFill>
                <a:latin typeface="+mn-lt"/>
                <a:ea typeface="+mn-ea"/>
                <a:cs typeface="+mn-cs"/>
              </a:rPr>
              <a:t>Improve the teleconferencing capability between Wallowa physicians and specialists located elsewhere</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900" b="0" i="0" u="none" kern="1200" baseline="0" dirty="0" smtClean="0">
                <a:solidFill>
                  <a:schemeClr val="tx1"/>
                </a:solidFill>
                <a:latin typeface="+mn-lt"/>
                <a:ea typeface="+mn-ea"/>
                <a:cs typeface="+mn-cs"/>
              </a:rPr>
              <a:t> Identify health care practitioner recruitment strategies that have worked for other rural communities</a:t>
            </a:r>
            <a:endParaRPr lang="en-US" sz="900" b="0" i="0" u="sng" baseline="0" dirty="0" smtClean="0"/>
          </a:p>
        </p:txBody>
      </p:sp>
      <p:sp>
        <p:nvSpPr>
          <p:cNvPr id="4" name="Slide Number Placeholder 3"/>
          <p:cNvSpPr>
            <a:spLocks noGrp="1"/>
          </p:cNvSpPr>
          <p:nvPr>
            <p:ph type="sldNum" sz="quarter" idx="10"/>
          </p:nvPr>
        </p:nvSpPr>
        <p:spPr/>
        <p:txBody>
          <a:bodyPr/>
          <a:lstStyle/>
          <a:p>
            <a:fld id="{4698D49F-B508-46A9-876E-887183C7127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826BFE2-3CE1-4BCE-BF9B-EF1D1AEE35DA}" type="datetimeFigureOut">
              <a:rPr lang="en-US" smtClean="0"/>
              <a:pPr/>
              <a:t>3/2/2010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461B087-B533-4CC9-B6E8-95598794A4C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26BFE2-3CE1-4BCE-BF9B-EF1D1AEE35DA}" type="datetimeFigureOut">
              <a:rPr lang="en-US" smtClean="0"/>
              <a:pPr/>
              <a:t>3/2/2010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1B087-B533-4CC9-B6E8-95598794A4C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461B087-B533-4CC9-B6E8-95598794A4C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26BFE2-3CE1-4BCE-BF9B-EF1D1AEE35DA}" type="datetimeFigureOut">
              <a:rPr lang="en-US" smtClean="0"/>
              <a:pPr/>
              <a:t>3/2/2010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826BFE2-3CE1-4BCE-BF9B-EF1D1AEE35DA}" type="datetimeFigureOut">
              <a:rPr lang="en-US" smtClean="0"/>
              <a:pPr/>
              <a:t>3/2/2010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461B087-B533-4CC9-B6E8-95598794A4C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826BFE2-3CE1-4BCE-BF9B-EF1D1AEE35DA}" type="datetimeFigureOut">
              <a:rPr lang="en-US" smtClean="0"/>
              <a:pPr/>
              <a:t>3/2/2010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461B087-B533-4CC9-B6E8-95598794A4C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826BFE2-3CE1-4BCE-BF9B-EF1D1AEE35DA}" type="datetimeFigureOut">
              <a:rPr lang="en-US" smtClean="0"/>
              <a:pPr/>
              <a:t>3/2/2010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1B087-B533-4CC9-B6E8-95598794A4C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826BFE2-3CE1-4BCE-BF9B-EF1D1AEE35DA}" type="datetimeFigureOut">
              <a:rPr lang="en-US" smtClean="0"/>
              <a:pPr/>
              <a:t>3/2/2010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461B087-B533-4CC9-B6E8-95598794A4C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26BFE2-3CE1-4BCE-BF9B-EF1D1AEE35DA}" type="datetimeFigureOut">
              <a:rPr lang="en-US" smtClean="0"/>
              <a:pPr/>
              <a:t>3/2/2010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461B087-B533-4CC9-B6E8-95598794A4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826BFE2-3CE1-4BCE-BF9B-EF1D1AEE35DA}" type="datetimeFigureOut">
              <a:rPr lang="en-US" smtClean="0"/>
              <a:pPr/>
              <a:t>3/2/2010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461B087-B533-4CC9-B6E8-95598794A4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461B087-B533-4CC9-B6E8-95598794A4C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826BFE2-3CE1-4BCE-BF9B-EF1D1AEE35DA}" type="datetimeFigureOut">
              <a:rPr lang="en-US" smtClean="0"/>
              <a:pPr/>
              <a:t>3/2/2010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461B087-B533-4CC9-B6E8-95598794A4C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826BFE2-3CE1-4BCE-BF9B-EF1D1AEE35DA}" type="datetimeFigureOut">
              <a:rPr lang="en-US" smtClean="0"/>
              <a:pPr/>
              <a:t>3/2/2010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826BFE2-3CE1-4BCE-BF9B-EF1D1AEE35DA}" type="datetimeFigureOut">
              <a:rPr lang="en-US" smtClean="0"/>
              <a:pPr/>
              <a:t>3/2/2010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461B087-B533-4CC9-B6E8-95598794A4C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cid:image001.jpg@01CAA5BF.F24CB390"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95600"/>
            <a:ext cx="6400800" cy="457200"/>
          </a:xfrm>
        </p:spPr>
        <p:txBody>
          <a:bodyPr/>
          <a:lstStyle/>
          <a:p>
            <a:r>
              <a:rPr lang="en-US" dirty="0" smtClean="0"/>
              <a:t>The Vital Wallowa Indicator Project</a:t>
            </a:r>
            <a:endParaRPr lang="en-US" dirty="0"/>
          </a:p>
        </p:txBody>
      </p:sp>
      <p:sp>
        <p:nvSpPr>
          <p:cNvPr id="2" name="Title 1"/>
          <p:cNvSpPr>
            <a:spLocks noGrp="1"/>
          </p:cNvSpPr>
          <p:nvPr>
            <p:ph type="ctrTitle"/>
          </p:nvPr>
        </p:nvSpPr>
        <p:spPr>
          <a:xfrm>
            <a:off x="685800" y="381000"/>
            <a:ext cx="7772400" cy="1676400"/>
          </a:xfrm>
        </p:spPr>
        <p:txBody>
          <a:bodyPr>
            <a:normAutofit/>
          </a:bodyPr>
          <a:lstStyle/>
          <a:p>
            <a:r>
              <a:rPr lang="en-US" sz="3600" dirty="0" smtClean="0"/>
              <a:t>2009 Wallowa County Vitality Assessment</a:t>
            </a:r>
            <a:endParaRPr lang="en-US" sz="3600" dirty="0"/>
          </a:p>
        </p:txBody>
      </p:sp>
      <p:pic>
        <p:nvPicPr>
          <p:cNvPr id="45061" name="Picture 5"/>
          <p:cNvPicPr>
            <a:picLocks noChangeAspect="1" noChangeArrowheads="1"/>
          </p:cNvPicPr>
          <p:nvPr/>
        </p:nvPicPr>
        <p:blipFill>
          <a:blip r:embed="rId3" cstate="print"/>
          <a:srcRect/>
          <a:stretch>
            <a:fillRect/>
          </a:stretch>
        </p:blipFill>
        <p:spPr bwMode="auto">
          <a:xfrm>
            <a:off x="783016" y="3855720"/>
            <a:ext cx="893384" cy="1554480"/>
          </a:xfrm>
          <a:prstGeom prst="rect">
            <a:avLst/>
          </a:prstGeom>
          <a:ln>
            <a:noFill/>
          </a:ln>
          <a:effectLst>
            <a:outerShdw blurRad="190500" algn="tl" rotWithShape="0">
              <a:srgbClr val="000000">
                <a:alpha val="70000"/>
              </a:srgbClr>
            </a:outerShdw>
          </a:effectLst>
        </p:spPr>
      </p:pic>
      <p:pic>
        <p:nvPicPr>
          <p:cNvPr id="45060" name="Picture 4" descr="cid:image001.jpg@01CAA5BF.F24CB390"/>
          <p:cNvPicPr>
            <a:picLocks noChangeAspect="1" noChangeArrowheads="1"/>
          </p:cNvPicPr>
          <p:nvPr/>
        </p:nvPicPr>
        <p:blipFill>
          <a:blip r:embed="rId4" r:link="rId5" cstate="print"/>
          <a:srcRect/>
          <a:stretch>
            <a:fillRect/>
          </a:stretch>
        </p:blipFill>
        <p:spPr bwMode="auto">
          <a:xfrm>
            <a:off x="2362200" y="5257800"/>
            <a:ext cx="1524000" cy="914400"/>
          </a:xfrm>
          <a:prstGeom prst="rect">
            <a:avLst/>
          </a:prstGeom>
          <a:ln>
            <a:noFill/>
          </a:ln>
          <a:effectLst>
            <a:outerShdw blurRad="190500" algn="tl" rotWithShape="0">
              <a:srgbClr val="000000">
                <a:alpha val="70000"/>
              </a:srgbClr>
            </a:outerShdw>
          </a:effectLst>
        </p:spPr>
      </p:pic>
      <p:pic>
        <p:nvPicPr>
          <p:cNvPr id="45058" name="Picture 1"/>
          <p:cNvPicPr>
            <a:picLocks noChangeAspect="1" noChangeArrowheads="1"/>
          </p:cNvPicPr>
          <p:nvPr/>
        </p:nvPicPr>
        <p:blipFill>
          <a:blip r:embed="rId6" cstate="print"/>
          <a:srcRect/>
          <a:stretch>
            <a:fillRect/>
          </a:stretch>
        </p:blipFill>
        <p:spPr bwMode="auto">
          <a:xfrm>
            <a:off x="5069538" y="5257800"/>
            <a:ext cx="2093262" cy="899160"/>
          </a:xfrm>
          <a:prstGeom prst="rect">
            <a:avLst/>
          </a:prstGeom>
          <a:ln>
            <a:noFill/>
          </a:ln>
          <a:effectLst>
            <a:outerShdw blurRad="190500" algn="tl" rotWithShape="0">
              <a:srgbClr val="000000">
                <a:alpha val="70000"/>
              </a:srgbClr>
            </a:outerShdw>
          </a:effectLst>
        </p:spPr>
      </p:pic>
      <p:pic>
        <p:nvPicPr>
          <p:cNvPr id="20" name="Picture 2" descr="RSP-LOGO"/>
          <p:cNvPicPr>
            <a:picLocks noChangeAspect="1" noChangeArrowheads="1"/>
          </p:cNvPicPr>
          <p:nvPr/>
        </p:nvPicPr>
        <p:blipFill>
          <a:blip r:embed="rId7" cstate="print"/>
          <a:srcRect l="-7767" t="-5970" r="-8738" b="-7463"/>
          <a:stretch>
            <a:fillRect/>
          </a:stretch>
        </p:blipFill>
        <p:spPr bwMode="auto">
          <a:xfrm>
            <a:off x="7543800" y="3962400"/>
            <a:ext cx="1143000" cy="1447800"/>
          </a:xfrm>
          <a:prstGeom prst="rect">
            <a:avLst/>
          </a:prstGeom>
          <a:solidFill>
            <a:schemeClr val="bg1"/>
          </a:solidFill>
          <a:ln>
            <a:noFill/>
          </a:ln>
          <a:effectLst>
            <a:outerShdw blurRad="190500" algn="tl" rotWithShape="0">
              <a:srgbClr val="000000">
                <a:alpha val="70000"/>
              </a:srgbClr>
            </a:outerShdw>
          </a:effectLst>
        </p:spPr>
      </p:pic>
      <p:pic>
        <p:nvPicPr>
          <p:cNvPr id="21" name="Picture 1"/>
          <p:cNvPicPr>
            <a:picLocks noChangeAspect="1" noChangeArrowheads="1"/>
          </p:cNvPicPr>
          <p:nvPr/>
        </p:nvPicPr>
        <p:blipFill>
          <a:blip r:embed="rId8" cstate="print"/>
          <a:srcRect l="-4145" t="-22222" r="-3627" b="-11111"/>
          <a:stretch>
            <a:fillRect/>
          </a:stretch>
        </p:blipFill>
        <p:spPr bwMode="auto">
          <a:xfrm>
            <a:off x="3581400" y="4114800"/>
            <a:ext cx="1981200" cy="457200"/>
          </a:xfrm>
          <a:prstGeom prst="rect">
            <a:avLst/>
          </a:prstGeom>
          <a:solidFill>
            <a:schemeClr val="bg1"/>
          </a:solidFill>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solidFill>
                  <a:schemeClr val="bg2">
                    <a:lumMod val="50000"/>
                  </a:schemeClr>
                </a:solidFill>
              </a:rPr>
              <a:t>Social: </a:t>
            </a:r>
            <a:r>
              <a:rPr lang="en-US" i="1" dirty="0" smtClean="0">
                <a:solidFill>
                  <a:schemeClr val="tx1"/>
                </a:solidFill>
              </a:rPr>
              <a:t>Goal 1.2</a:t>
            </a:r>
            <a:endParaRPr lang="en-US" i="1" dirty="0"/>
          </a:p>
        </p:txBody>
      </p:sp>
      <p:sp>
        <p:nvSpPr>
          <p:cNvPr id="5" name="Content Placeholder 4"/>
          <p:cNvSpPr>
            <a:spLocks noGrp="1"/>
          </p:cNvSpPr>
          <p:nvPr>
            <p:ph sz="quarter" idx="1"/>
          </p:nvPr>
        </p:nvSpPr>
        <p:spPr>
          <a:xfrm>
            <a:off x="304800" y="4876800"/>
            <a:ext cx="8503920" cy="1447800"/>
          </a:xfrm>
          <a:solidFill>
            <a:schemeClr val="bg2">
              <a:alpha val="68000"/>
            </a:schemeClr>
          </a:solidFill>
        </p:spPr>
        <p:txBody>
          <a:bodyPr>
            <a:normAutofit fontScale="85000" lnSpcReduction="10000"/>
          </a:bodyPr>
          <a:lstStyle/>
          <a:p>
            <a:pPr marL="514350" indent="-514350">
              <a:buFont typeface="+mj-lt"/>
              <a:buAutoNum type="arabicPeriod" startAt="4"/>
            </a:pPr>
            <a:r>
              <a:rPr lang="en-US" u="sng" dirty="0" smtClean="0"/>
              <a:t>Health Care Affordability:</a:t>
            </a:r>
            <a:r>
              <a:rPr lang="en-US" dirty="0" smtClean="0"/>
              <a:t> </a:t>
            </a:r>
            <a:r>
              <a:rPr lang="en-US" dirty="0" smtClean="0">
                <a:solidFill>
                  <a:schemeClr val="accent2"/>
                </a:solidFill>
              </a:rPr>
              <a:t>In 2006, a greater proportion of Wallowa County residents did not have health insurance than the proportion in Oregon. More than a quarter of residents delayed care in 2008-2009 because of cost.</a:t>
            </a:r>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pic>
        <p:nvPicPr>
          <p:cNvPr id="71682" name="Picture 2"/>
          <p:cNvPicPr>
            <a:picLocks noChangeAspect="1" noChangeArrowheads="1"/>
          </p:cNvPicPr>
          <p:nvPr/>
        </p:nvPicPr>
        <p:blipFill>
          <a:blip r:embed="rId3" cstate="print"/>
          <a:srcRect/>
          <a:stretch>
            <a:fillRect/>
          </a:stretch>
        </p:blipFill>
        <p:spPr bwMode="auto">
          <a:xfrm>
            <a:off x="2229517" y="1600200"/>
            <a:ext cx="4684966" cy="31089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590800"/>
          </a:xfrm>
        </p:spPr>
        <p:txBody>
          <a:bodyPr>
            <a:normAutofit lnSpcReduction="10000"/>
          </a:bodyPr>
          <a:lstStyle/>
          <a:p>
            <a:pPr marL="274320" lvl="0" indent="-274320" algn="l">
              <a:buClr>
                <a:srgbClr val="D34817"/>
              </a:buClr>
            </a:pPr>
            <a:r>
              <a:rPr lang="en-US" sz="3200" b="0" i="1" cap="none" spc="0" dirty="0" smtClean="0">
                <a:solidFill>
                  <a:prstClr val="black"/>
                </a:solidFill>
              </a:rPr>
              <a:t>Goal 1.3 </a:t>
            </a:r>
          </a:p>
          <a:p>
            <a:pPr marL="274320" indent="-274320" algn="l">
              <a:buClr>
                <a:srgbClr val="D34817"/>
              </a:buClr>
            </a:pPr>
            <a:r>
              <a:rPr lang="en-US" sz="2000" b="0" i="1" cap="none" spc="0" dirty="0" smtClean="0">
                <a:solidFill>
                  <a:prstClr val="black"/>
                </a:solidFill>
              </a:rPr>
              <a:t>	</a:t>
            </a:r>
            <a:r>
              <a:rPr lang="en-US" sz="2600" b="0" cap="none" spc="0" dirty="0" smtClean="0">
                <a:solidFill>
                  <a:srgbClr val="696464"/>
                </a:solidFill>
              </a:rPr>
              <a:t>We focus on our children, finding ways to connect youth with new opportunities in the community and to have a positive community experience. We support our population of young people and families.</a:t>
            </a:r>
            <a:endParaRPr lang="en-US" sz="2600" b="0" cap="none" spc="0" dirty="0" smtClean="0">
              <a:solidFill>
                <a:prstClr val="black"/>
              </a:solidFill>
            </a:endParaRPr>
          </a:p>
          <a:p>
            <a:endParaRPr lang="en-US" dirty="0"/>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
        <p:nvSpPr>
          <p:cNvPr id="8" name="Title 7"/>
          <p:cNvSpPr>
            <a:spLocks noGrp="1"/>
          </p:cNvSpPr>
          <p:nvPr>
            <p:ph type="title"/>
          </p:nvPr>
        </p:nvSpPr>
        <p:spPr/>
        <p:txBody>
          <a:bodyPr/>
          <a:lstStyle/>
          <a:p>
            <a:r>
              <a:rPr lang="en-US" dirty="0" smtClean="0"/>
              <a:t>Social</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solidFill>
                  <a:schemeClr val="bg2">
                    <a:lumMod val="50000"/>
                  </a:schemeClr>
                </a:solidFill>
              </a:rPr>
              <a:t>Social: </a:t>
            </a:r>
            <a:r>
              <a:rPr lang="en-US" i="1" dirty="0" smtClean="0">
                <a:solidFill>
                  <a:schemeClr val="tx1"/>
                </a:solidFill>
              </a:rPr>
              <a:t>Goal 1.3</a:t>
            </a:r>
            <a:endParaRPr lang="en-US" i="1" dirty="0"/>
          </a:p>
        </p:txBody>
      </p:sp>
      <p:sp>
        <p:nvSpPr>
          <p:cNvPr id="5" name="Content Placeholder 4"/>
          <p:cNvSpPr>
            <a:spLocks noGrp="1"/>
          </p:cNvSpPr>
          <p:nvPr>
            <p:ph sz="quarter" idx="1"/>
          </p:nvPr>
        </p:nvSpPr>
        <p:spPr>
          <a:xfrm>
            <a:off x="304800" y="4876800"/>
            <a:ext cx="8503920" cy="1752600"/>
          </a:xfrm>
          <a:noFill/>
        </p:spPr>
        <p:txBody>
          <a:bodyPr>
            <a:normAutofit fontScale="62500" lnSpcReduction="20000"/>
          </a:bodyPr>
          <a:lstStyle/>
          <a:p>
            <a:pPr marL="514350" indent="-514350">
              <a:buFont typeface="+mj-lt"/>
              <a:buAutoNum type="arabicPeriod" startAt="5"/>
            </a:pPr>
            <a:r>
              <a:rPr lang="en-US" sz="2900" u="sng" dirty="0" smtClean="0"/>
              <a:t>Youth Engagement:</a:t>
            </a:r>
            <a:r>
              <a:rPr lang="en-US" sz="2900" dirty="0" smtClean="0"/>
              <a:t> </a:t>
            </a:r>
            <a:r>
              <a:rPr lang="en-US" sz="2900" dirty="0" smtClean="0">
                <a:solidFill>
                  <a:srgbClr val="375B3A"/>
                </a:solidFill>
              </a:rPr>
              <a:t>In 2007, Wallowa County was on target with respect to the proportion of youth who participate in activities outside of school hours. Youth tend to be concentrated in two activities, namely working for pay and school sports.</a:t>
            </a:r>
          </a:p>
          <a:p>
            <a:pPr marL="514350" indent="-514350">
              <a:buFont typeface="+mj-lt"/>
              <a:buAutoNum type="arabicPeriod" startAt="5"/>
            </a:pPr>
            <a:r>
              <a:rPr lang="en-US" sz="2900" u="sng" dirty="0" smtClean="0"/>
              <a:t>Childcare Utilization:</a:t>
            </a:r>
            <a:r>
              <a:rPr lang="en-US" sz="2900" dirty="0" smtClean="0"/>
              <a:t> In 2009, preliminary results indicate that the most common form of care of youth under 14 was parental or unsupervised care.</a:t>
            </a:r>
            <a:endParaRPr lang="en-US" sz="2900" u="sng" dirty="0" smtClean="0"/>
          </a:p>
          <a:p>
            <a:pPr marL="514350" indent="-514350">
              <a:buFont typeface="+mj-lt"/>
              <a:buAutoNum type="arabicPeriod" startAt="5"/>
            </a:pPr>
            <a:endParaRPr lang="en-US" dirty="0" smtClean="0">
              <a:solidFill>
                <a:schemeClr val="accent2"/>
              </a:solidFill>
            </a:endParaRPr>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7" name="Chart 6"/>
          <p:cNvGraphicFramePr/>
          <p:nvPr/>
        </p:nvGraphicFramePr>
        <p:xfrm>
          <a:off x="990600" y="990600"/>
          <a:ext cx="7239000" cy="37719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362200"/>
          </a:xfrm>
        </p:spPr>
        <p:txBody>
          <a:bodyPr>
            <a:normAutofit/>
          </a:bodyPr>
          <a:lstStyle/>
          <a:p>
            <a:pPr marL="274320" lvl="0" indent="-274320" algn="l">
              <a:buClr>
                <a:srgbClr val="D34817"/>
              </a:buClr>
            </a:pPr>
            <a:r>
              <a:rPr lang="en-US" sz="3200" b="0" i="1" cap="none" spc="0" dirty="0" smtClean="0">
                <a:solidFill>
                  <a:prstClr val="black"/>
                </a:solidFill>
              </a:rPr>
              <a:t>Goal 1.4 </a:t>
            </a:r>
          </a:p>
          <a:p>
            <a:pPr marL="274320" indent="-274320" algn="l">
              <a:buClr>
                <a:srgbClr val="D34817"/>
              </a:buClr>
            </a:pPr>
            <a:r>
              <a:rPr lang="en-US" sz="2000" b="0" i="1" cap="none" spc="0" dirty="0" smtClean="0">
                <a:solidFill>
                  <a:prstClr val="black"/>
                </a:solidFill>
              </a:rPr>
              <a:t>	</a:t>
            </a:r>
            <a:r>
              <a:rPr lang="en-US" sz="2600" b="0" cap="none" spc="0" dirty="0" smtClean="0">
                <a:solidFill>
                  <a:srgbClr val="696464"/>
                </a:solidFill>
              </a:rPr>
              <a:t>Educational and recreational opportunities are cultivated, and our culture of lifelong learning encourages sharing of our experiences</a:t>
            </a:r>
            <a:endParaRPr lang="en-US" sz="2600" b="0" cap="none" spc="0" dirty="0" smtClean="0">
              <a:solidFill>
                <a:prstClr val="black"/>
              </a:solidFill>
            </a:endParaRPr>
          </a:p>
          <a:p>
            <a:endParaRPr lang="en-US" dirty="0"/>
          </a:p>
        </p:txBody>
      </p:sp>
      <p:sp>
        <p:nvSpPr>
          <p:cNvPr id="4" name="Title 3"/>
          <p:cNvSpPr>
            <a:spLocks noGrp="1"/>
          </p:cNvSpPr>
          <p:nvPr>
            <p:ph type="title"/>
          </p:nvPr>
        </p:nvSpPr>
        <p:spPr/>
        <p:txBody>
          <a:bodyPr/>
          <a:lstStyle/>
          <a:p>
            <a:r>
              <a:rPr lang="en-US" dirty="0" smtClean="0"/>
              <a:t>Social</a:t>
            </a:r>
            <a:endParaRPr lang="en-US" dirty="0"/>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solidFill>
                  <a:schemeClr val="bg2">
                    <a:lumMod val="50000"/>
                  </a:schemeClr>
                </a:solidFill>
              </a:rPr>
              <a:t>Social: </a:t>
            </a:r>
            <a:r>
              <a:rPr lang="en-US" i="1" dirty="0" smtClean="0">
                <a:solidFill>
                  <a:schemeClr val="tx1"/>
                </a:solidFill>
              </a:rPr>
              <a:t>Goal 1.4</a:t>
            </a:r>
            <a:endParaRPr lang="en-US" i="1" dirty="0"/>
          </a:p>
        </p:txBody>
      </p:sp>
      <p:sp>
        <p:nvSpPr>
          <p:cNvPr id="5" name="Content Placeholder 4"/>
          <p:cNvSpPr>
            <a:spLocks noGrp="1"/>
          </p:cNvSpPr>
          <p:nvPr>
            <p:ph sz="quarter" idx="1"/>
          </p:nvPr>
        </p:nvSpPr>
        <p:spPr>
          <a:xfrm>
            <a:off x="304800" y="5029200"/>
            <a:ext cx="8503920" cy="1447800"/>
          </a:xfrm>
          <a:noFill/>
        </p:spPr>
        <p:txBody>
          <a:bodyPr>
            <a:normAutofit fontScale="77500" lnSpcReduction="20000"/>
          </a:bodyPr>
          <a:lstStyle/>
          <a:p>
            <a:pPr marL="514350" indent="-514350">
              <a:buFont typeface="+mj-lt"/>
              <a:buAutoNum type="arabicPeriod" startAt="7"/>
            </a:pPr>
            <a:r>
              <a:rPr lang="en-US" u="sng" dirty="0" smtClean="0"/>
              <a:t>Lifelong Learning:</a:t>
            </a:r>
            <a:r>
              <a:rPr lang="en-US" dirty="0" smtClean="0"/>
              <a:t> </a:t>
            </a:r>
            <a:r>
              <a:rPr lang="en-US" dirty="0" smtClean="0">
                <a:solidFill>
                  <a:srgbClr val="375B3A"/>
                </a:solidFill>
              </a:rPr>
              <a:t>In 2008-2009, while the proportion of adult residents who participated in some form of lifelong learning was above target (70%), </a:t>
            </a:r>
            <a:r>
              <a:rPr lang="en-US" dirty="0" smtClean="0">
                <a:solidFill>
                  <a:schemeClr val="accent2"/>
                </a:solidFill>
              </a:rPr>
              <a:t>the proportion of adult residents who participated in lifelong learning opportunities within the county was below goal.</a:t>
            </a:r>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8" name="Chart 7"/>
          <p:cNvGraphicFramePr/>
          <p:nvPr/>
        </p:nvGraphicFramePr>
        <p:xfrm>
          <a:off x="609600" y="1524000"/>
          <a:ext cx="7924800" cy="3347787"/>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p:cNvSpPr/>
          <p:nvPr/>
        </p:nvSpPr>
        <p:spPr>
          <a:xfrm>
            <a:off x="5943600" y="3124200"/>
            <a:ext cx="762000" cy="685800"/>
          </a:xfrm>
          <a:prstGeom prst="ellipse">
            <a:avLst/>
          </a:prstGeom>
          <a:no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971800"/>
          </a:xfrm>
        </p:spPr>
        <p:txBody>
          <a:bodyPr>
            <a:normAutofit lnSpcReduction="10000"/>
          </a:bodyPr>
          <a:lstStyle/>
          <a:p>
            <a:pPr marL="274320" lvl="0" indent="-274320" algn="l">
              <a:buClr>
                <a:srgbClr val="D34817"/>
              </a:buClr>
            </a:pPr>
            <a:r>
              <a:rPr lang="en-US" sz="3200" b="0" i="1" cap="none" spc="0" dirty="0" smtClean="0">
                <a:solidFill>
                  <a:prstClr val="black"/>
                </a:solidFill>
              </a:rPr>
              <a:t>Goal 1.5 </a:t>
            </a:r>
          </a:p>
          <a:p>
            <a:pPr marL="274320" indent="-274320" algn="l">
              <a:buClr>
                <a:srgbClr val="D34817"/>
              </a:buClr>
            </a:pPr>
            <a:r>
              <a:rPr lang="en-US" sz="2000" b="0" i="1" cap="none" spc="0" dirty="0" smtClean="0">
                <a:solidFill>
                  <a:prstClr val="black"/>
                </a:solidFill>
              </a:rPr>
              <a:t>	</a:t>
            </a:r>
            <a:r>
              <a:rPr lang="en-US" sz="2600" b="0" cap="none" spc="0" dirty="0" smtClean="0">
                <a:solidFill>
                  <a:srgbClr val="696464"/>
                </a:solidFill>
              </a:rPr>
              <a:t>Our community is rich in year-round residents of young people and families who do not endure extreme economic disparity and who can carry the heritage of agriculture and ranching forward in the next generation.</a:t>
            </a:r>
            <a:endParaRPr lang="en-US" sz="2600" b="0" cap="none" spc="0" dirty="0" smtClean="0">
              <a:solidFill>
                <a:prstClr val="black"/>
              </a:solidFill>
            </a:endParaRPr>
          </a:p>
          <a:p>
            <a:endParaRPr lang="en-US" dirty="0"/>
          </a:p>
        </p:txBody>
      </p:sp>
      <p:sp>
        <p:nvSpPr>
          <p:cNvPr id="4" name="Title 3"/>
          <p:cNvSpPr>
            <a:spLocks noGrp="1"/>
          </p:cNvSpPr>
          <p:nvPr>
            <p:ph type="title"/>
          </p:nvPr>
        </p:nvSpPr>
        <p:spPr/>
        <p:txBody>
          <a:bodyPr/>
          <a:lstStyle/>
          <a:p>
            <a:r>
              <a:rPr lang="en-US" dirty="0" smtClean="0"/>
              <a:t>Social</a:t>
            </a:r>
            <a:endParaRPr lang="en-US" dirty="0"/>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solidFill>
                  <a:schemeClr val="bg2">
                    <a:lumMod val="50000"/>
                  </a:schemeClr>
                </a:solidFill>
              </a:rPr>
              <a:t>Social: </a:t>
            </a:r>
            <a:r>
              <a:rPr lang="en-US" i="1" dirty="0" smtClean="0">
                <a:solidFill>
                  <a:schemeClr val="tx1"/>
                </a:solidFill>
              </a:rPr>
              <a:t>Goal 1.5</a:t>
            </a:r>
            <a:endParaRPr lang="en-US" i="1" dirty="0"/>
          </a:p>
        </p:txBody>
      </p:sp>
      <p:sp>
        <p:nvSpPr>
          <p:cNvPr id="5" name="Content Placeholder 4"/>
          <p:cNvSpPr>
            <a:spLocks noGrp="1"/>
          </p:cNvSpPr>
          <p:nvPr>
            <p:ph sz="quarter" idx="1"/>
          </p:nvPr>
        </p:nvSpPr>
        <p:spPr>
          <a:xfrm>
            <a:off x="304800" y="5029200"/>
            <a:ext cx="8503920" cy="1295400"/>
          </a:xfrm>
          <a:solidFill>
            <a:schemeClr val="bg2">
              <a:alpha val="68000"/>
            </a:schemeClr>
          </a:solidFill>
        </p:spPr>
        <p:txBody>
          <a:bodyPr>
            <a:normAutofit fontScale="85000" lnSpcReduction="20000"/>
          </a:bodyPr>
          <a:lstStyle/>
          <a:p>
            <a:pPr marL="514350" indent="-514350">
              <a:buFont typeface="+mj-lt"/>
              <a:buAutoNum type="arabicPeriod" startAt="9"/>
            </a:pPr>
            <a:r>
              <a:rPr lang="en-US" u="sng" dirty="0" smtClean="0"/>
              <a:t>Workforce Housing:</a:t>
            </a:r>
            <a:r>
              <a:rPr lang="en-US" dirty="0" smtClean="0"/>
              <a:t> </a:t>
            </a:r>
            <a:r>
              <a:rPr lang="en-US" dirty="0" smtClean="0">
                <a:solidFill>
                  <a:schemeClr val="accent2"/>
                </a:solidFill>
              </a:rPr>
              <a:t>In 2000, the majority (65%) of Wallowa County renters who earned less than the county median income spent more than 30% of their income on housing. </a:t>
            </a:r>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pic>
        <p:nvPicPr>
          <p:cNvPr id="1026" name="Picture 2"/>
          <p:cNvPicPr>
            <a:picLocks noChangeAspect="1" noChangeArrowheads="1"/>
          </p:cNvPicPr>
          <p:nvPr/>
        </p:nvPicPr>
        <p:blipFill>
          <a:blip r:embed="rId3" cstate="print"/>
          <a:srcRect/>
          <a:stretch>
            <a:fillRect/>
          </a:stretch>
        </p:blipFill>
        <p:spPr bwMode="auto">
          <a:xfrm>
            <a:off x="2175445" y="1600200"/>
            <a:ext cx="4793111" cy="3200400"/>
          </a:xfrm>
          <a:prstGeom prst="rect">
            <a:avLst/>
          </a:prstGeom>
          <a:ln>
            <a:noFill/>
          </a:ln>
          <a:effectLst>
            <a:outerShdw blurRad="292100" dist="139700" dir="2700000" algn="tl" rotWithShape="0">
              <a:srgbClr val="333333">
                <a:alpha val="65000"/>
              </a:srgbClr>
            </a:outerShdw>
          </a:effectLst>
        </p:spPr>
      </p:pic>
      <p:sp>
        <p:nvSpPr>
          <p:cNvPr id="7" name="&quot;No&quot; Symbol 6"/>
          <p:cNvSpPr/>
          <p:nvPr/>
        </p:nvSpPr>
        <p:spPr>
          <a:xfrm>
            <a:off x="2514600" y="1676400"/>
            <a:ext cx="4038600" cy="3048000"/>
          </a:xfrm>
          <a:prstGeom prst="noSmoking">
            <a:avLst>
              <a:gd name="adj" fmla="val 355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solidFill>
                  <a:schemeClr val="bg2">
                    <a:lumMod val="50000"/>
                  </a:schemeClr>
                </a:solidFill>
              </a:rPr>
              <a:t>Social: </a:t>
            </a:r>
            <a:r>
              <a:rPr lang="en-US" i="1" dirty="0" smtClean="0">
                <a:solidFill>
                  <a:schemeClr val="tx1"/>
                </a:solidFill>
              </a:rPr>
              <a:t>Goal 1.5</a:t>
            </a:r>
            <a:endParaRPr lang="en-US" i="1" dirty="0"/>
          </a:p>
        </p:txBody>
      </p:sp>
      <p:sp>
        <p:nvSpPr>
          <p:cNvPr id="5" name="Content Placeholder 4"/>
          <p:cNvSpPr>
            <a:spLocks noGrp="1"/>
          </p:cNvSpPr>
          <p:nvPr>
            <p:ph sz="quarter" idx="1"/>
          </p:nvPr>
        </p:nvSpPr>
        <p:spPr>
          <a:xfrm>
            <a:off x="304800" y="5029200"/>
            <a:ext cx="8503920" cy="1295400"/>
          </a:xfrm>
          <a:solidFill>
            <a:schemeClr val="bg2">
              <a:alpha val="68000"/>
            </a:schemeClr>
          </a:solidFill>
        </p:spPr>
        <p:txBody>
          <a:bodyPr>
            <a:normAutofit lnSpcReduction="10000"/>
          </a:bodyPr>
          <a:lstStyle/>
          <a:p>
            <a:pPr marL="514350" indent="-514350">
              <a:buFont typeface="+mj-lt"/>
              <a:buAutoNum type="arabicPeriod" startAt="10"/>
            </a:pPr>
            <a:r>
              <a:rPr lang="en-US" u="sng" dirty="0" smtClean="0"/>
              <a:t>Farm &amp; Ranch Ownership:</a:t>
            </a:r>
            <a:r>
              <a:rPr lang="en-US" dirty="0" smtClean="0"/>
              <a:t> In 2009, 56% of private farm, ranch, or forest landowners lived in Wallowa County, while 44% lived elsewhere. </a:t>
            </a:r>
            <a:endParaRPr lang="en-US" dirty="0" smtClean="0">
              <a:solidFill>
                <a:schemeClr val="accent2"/>
              </a:solidFill>
            </a:endParaRPr>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pic>
        <p:nvPicPr>
          <p:cNvPr id="2051" name="Picture 3"/>
          <p:cNvPicPr>
            <a:picLocks noChangeAspect="1" noChangeArrowheads="1"/>
          </p:cNvPicPr>
          <p:nvPr/>
        </p:nvPicPr>
        <p:blipFill>
          <a:blip r:embed="rId3" cstate="print"/>
          <a:srcRect/>
          <a:stretch>
            <a:fillRect/>
          </a:stretch>
        </p:blipFill>
        <p:spPr bwMode="auto">
          <a:xfrm>
            <a:off x="2416629" y="1569720"/>
            <a:ext cx="4310742" cy="32918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solidFill>
                  <a:schemeClr val="bg2">
                    <a:lumMod val="50000"/>
                  </a:schemeClr>
                </a:solidFill>
              </a:rPr>
              <a:t>Social: </a:t>
            </a:r>
            <a:r>
              <a:rPr lang="en-US" i="1" dirty="0" smtClean="0">
                <a:solidFill>
                  <a:schemeClr val="tx1"/>
                </a:solidFill>
              </a:rPr>
              <a:t>Goal 1.5</a:t>
            </a:r>
            <a:endParaRPr lang="en-US" i="1" dirty="0"/>
          </a:p>
        </p:txBody>
      </p:sp>
      <p:graphicFrame>
        <p:nvGraphicFramePr>
          <p:cNvPr id="8" name="Content Placeholder 7"/>
          <p:cNvGraphicFramePr>
            <a:graphicFrameLocks noGrp="1"/>
          </p:cNvGraphicFramePr>
          <p:nvPr>
            <p:ph sz="half" idx="1"/>
          </p:nvPr>
        </p:nvGraphicFramePr>
        <p:xfrm>
          <a:off x="4876800" y="1371600"/>
          <a:ext cx="4038600" cy="4987725"/>
        </p:xfrm>
        <a:graphic>
          <a:graphicData uri="http://schemas.openxmlformats.org/drawingml/2006/table">
            <a:tbl>
              <a:tblPr firstRow="1" bandRow="1">
                <a:tableStyleId>{5C22544A-7EE6-4342-B048-85BDC9FD1C3A}</a:tableStyleId>
              </a:tblPr>
              <a:tblGrid>
                <a:gridCol w="2720050"/>
                <a:gridCol w="1318550"/>
              </a:tblGrid>
              <a:tr h="0">
                <a:tc gridSpan="2">
                  <a:txBody>
                    <a:bodyPr/>
                    <a:lstStyle/>
                    <a:p>
                      <a:r>
                        <a:rPr lang="en-US" dirty="0" smtClean="0"/>
                        <a:t>11. Seasonal Homeownership</a:t>
                      </a:r>
                      <a:endParaRPr lang="en-US" dirty="0"/>
                    </a:p>
                  </a:txBody>
                  <a:tcPr/>
                </a:tc>
                <a:tc hMerge="1">
                  <a:txBody>
                    <a:bodyPr/>
                    <a:lstStyle/>
                    <a:p>
                      <a:endParaRPr lang="en-US" dirty="0"/>
                    </a:p>
                  </a:txBody>
                  <a:tcPr/>
                </a:tc>
              </a:tr>
              <a:tr h="27856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mn-lt"/>
                          <a:ea typeface="Times New Roman"/>
                          <a:cs typeface="Times New Roman"/>
                        </a:rPr>
                        <a:t>% of housing units vacant for seasonal use</a:t>
                      </a:r>
                      <a:endParaRPr lang="en-US" sz="1600" b="0" dirty="0">
                        <a:latin typeface="+mn-lt"/>
                        <a:ea typeface="Times New Roman"/>
                        <a:cs typeface="Times New Roman"/>
                      </a:endParaRPr>
                    </a:p>
                  </a:txBody>
                  <a:tcPr marL="68580" marR="68580" marT="0" marB="0" anchor="b"/>
                </a:tc>
                <a:tc hMerge="1">
                  <a:txBody>
                    <a:bodyPr/>
                    <a:lstStyle/>
                    <a:p>
                      <a:pPr marL="0" marR="0" algn="ctr">
                        <a:spcBef>
                          <a:spcPts val="0"/>
                        </a:spcBef>
                        <a:spcAft>
                          <a:spcPts val="0"/>
                        </a:spcAft>
                      </a:pPr>
                      <a:endParaRPr lang="en-US" sz="1700" dirty="0">
                        <a:latin typeface="Times New Roman"/>
                        <a:ea typeface="Times New Roman"/>
                        <a:cs typeface="Times New Roman"/>
                      </a:endParaRPr>
                    </a:p>
                  </a:txBody>
                  <a:tcPr marL="68580" marR="68580" marT="0" marB="0" anchor="ctr"/>
                </a:tc>
              </a:tr>
              <a:tr h="381000">
                <a:tc>
                  <a:txBody>
                    <a:bodyPr/>
                    <a:lstStyle/>
                    <a:p>
                      <a:pPr marL="0" marR="0" algn="ctr">
                        <a:spcBef>
                          <a:spcPts val="0"/>
                        </a:spcBef>
                        <a:spcAft>
                          <a:spcPts val="0"/>
                        </a:spcAft>
                      </a:pPr>
                      <a:r>
                        <a:rPr lang="en-US" sz="1600" b="1" dirty="0">
                          <a:solidFill>
                            <a:srgbClr val="375B3A"/>
                          </a:solidFill>
                          <a:latin typeface="+mn-lt"/>
                          <a:ea typeface="Times New Roman"/>
                          <a:cs typeface="Arial"/>
                        </a:rPr>
                        <a:t>Wallowa County</a:t>
                      </a:r>
                      <a:endParaRPr lang="en-US" sz="1600" b="1" dirty="0">
                        <a:solidFill>
                          <a:srgbClr val="375B3A"/>
                        </a:solidFill>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600" b="1" dirty="0" smtClean="0">
                          <a:solidFill>
                            <a:srgbClr val="375B3A"/>
                          </a:solidFill>
                          <a:latin typeface="+mn-lt"/>
                          <a:ea typeface="Times New Roman"/>
                          <a:cs typeface="Times New Roman"/>
                        </a:rPr>
                        <a:t>13%</a:t>
                      </a:r>
                      <a:endParaRPr lang="en-US" sz="1600" b="1" dirty="0">
                        <a:solidFill>
                          <a:srgbClr val="375B3A"/>
                        </a:solidFill>
                        <a:latin typeface="+mn-lt"/>
                        <a:ea typeface="Times New Roman"/>
                        <a:cs typeface="Times New Roman"/>
                      </a:endParaRPr>
                    </a:p>
                  </a:txBody>
                  <a:tcPr marL="68580" marR="68580" marT="0" marB="0" anchor="ctr"/>
                </a:tc>
              </a:tr>
              <a:tr h="381000">
                <a:tc>
                  <a:txBody>
                    <a:bodyPr/>
                    <a:lstStyle/>
                    <a:p>
                      <a:pPr marL="0" marR="0" algn="ctr">
                        <a:spcBef>
                          <a:spcPts val="0"/>
                        </a:spcBef>
                        <a:spcAft>
                          <a:spcPts val="0"/>
                        </a:spcAft>
                      </a:pPr>
                      <a:r>
                        <a:rPr lang="en-US" sz="1600" dirty="0">
                          <a:latin typeface="+mn-lt"/>
                          <a:ea typeface="Times New Roman"/>
                          <a:cs typeface="Arial"/>
                        </a:rPr>
                        <a:t>ZIP code 97828</a:t>
                      </a:r>
                      <a:endParaRPr lang="en-US" sz="16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600" dirty="0" smtClean="0">
                          <a:solidFill>
                            <a:srgbClr val="000000"/>
                          </a:solidFill>
                          <a:latin typeface="+mn-lt"/>
                          <a:ea typeface="Times New Roman"/>
                          <a:cs typeface="Times New Roman"/>
                        </a:rPr>
                        <a:t>11%</a:t>
                      </a:r>
                      <a:endParaRPr lang="en-US" sz="1600" dirty="0">
                        <a:latin typeface="+mn-lt"/>
                        <a:ea typeface="Times New Roman"/>
                        <a:cs typeface="Times New Roman"/>
                      </a:endParaRPr>
                    </a:p>
                  </a:txBody>
                  <a:tcPr marL="68580" marR="68580" marT="0" marB="0" anchor="ctr"/>
                </a:tc>
              </a:tr>
              <a:tr h="381000">
                <a:tc>
                  <a:txBody>
                    <a:bodyPr/>
                    <a:lstStyle/>
                    <a:p>
                      <a:pPr marL="0" marR="0" algn="ctr">
                        <a:spcBef>
                          <a:spcPts val="0"/>
                        </a:spcBef>
                        <a:spcAft>
                          <a:spcPts val="0"/>
                        </a:spcAft>
                      </a:pPr>
                      <a:r>
                        <a:rPr lang="en-US" sz="1600" dirty="0">
                          <a:latin typeface="+mn-lt"/>
                          <a:ea typeface="Times New Roman"/>
                          <a:cs typeface="Arial"/>
                        </a:rPr>
                        <a:t>ZIP code 97842</a:t>
                      </a:r>
                      <a:endParaRPr lang="en-US" sz="16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600" dirty="0" smtClean="0">
                          <a:solidFill>
                            <a:srgbClr val="000000"/>
                          </a:solidFill>
                          <a:latin typeface="+mn-lt"/>
                          <a:ea typeface="Times New Roman"/>
                          <a:cs typeface="Times New Roman"/>
                        </a:rPr>
                        <a:t>31%</a:t>
                      </a:r>
                      <a:endParaRPr lang="en-US" sz="1600" dirty="0">
                        <a:latin typeface="+mn-lt"/>
                        <a:ea typeface="Times New Roman"/>
                        <a:cs typeface="Times New Roman"/>
                      </a:endParaRPr>
                    </a:p>
                  </a:txBody>
                  <a:tcPr marL="68580" marR="68580" marT="0" marB="0" anchor="ctr"/>
                </a:tc>
              </a:tr>
              <a:tr h="381000">
                <a:tc>
                  <a:txBody>
                    <a:bodyPr/>
                    <a:lstStyle/>
                    <a:p>
                      <a:pPr marL="0" marR="0" algn="ctr">
                        <a:spcBef>
                          <a:spcPts val="0"/>
                        </a:spcBef>
                        <a:spcAft>
                          <a:spcPts val="0"/>
                        </a:spcAft>
                      </a:pPr>
                      <a:r>
                        <a:rPr lang="en-US" sz="1600" dirty="0">
                          <a:latin typeface="+mn-lt"/>
                          <a:ea typeface="Times New Roman"/>
                          <a:cs typeface="Arial"/>
                        </a:rPr>
                        <a:t>ZIP code 97846</a:t>
                      </a:r>
                      <a:endParaRPr lang="en-US" sz="16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600" dirty="0" smtClean="0">
                          <a:solidFill>
                            <a:srgbClr val="000000"/>
                          </a:solidFill>
                          <a:latin typeface="+mn-lt"/>
                          <a:ea typeface="Times New Roman"/>
                          <a:cs typeface="Times New Roman"/>
                        </a:rPr>
                        <a:t>16%</a:t>
                      </a:r>
                      <a:endParaRPr lang="en-US" sz="1600" dirty="0">
                        <a:latin typeface="+mn-lt"/>
                        <a:ea typeface="Times New Roman"/>
                        <a:cs typeface="Times New Roman"/>
                      </a:endParaRPr>
                    </a:p>
                  </a:txBody>
                  <a:tcPr marL="68580" marR="68580" marT="0" marB="0" anchor="ctr"/>
                </a:tc>
              </a:tr>
              <a:tr h="381000">
                <a:tc>
                  <a:txBody>
                    <a:bodyPr/>
                    <a:lstStyle/>
                    <a:p>
                      <a:pPr marL="0" marR="0" algn="ctr">
                        <a:spcBef>
                          <a:spcPts val="0"/>
                        </a:spcBef>
                        <a:spcAft>
                          <a:spcPts val="0"/>
                        </a:spcAft>
                      </a:pPr>
                      <a:r>
                        <a:rPr lang="en-US" sz="1600" dirty="0">
                          <a:latin typeface="+mn-lt"/>
                          <a:ea typeface="Times New Roman"/>
                          <a:cs typeface="Arial"/>
                        </a:rPr>
                        <a:t>ZIP code 97857</a:t>
                      </a:r>
                      <a:endParaRPr lang="en-US" sz="16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600" dirty="0" smtClean="0">
                          <a:solidFill>
                            <a:srgbClr val="000000"/>
                          </a:solidFill>
                          <a:latin typeface="+mn-lt"/>
                          <a:ea typeface="Times New Roman"/>
                          <a:cs typeface="Times New Roman"/>
                        </a:rPr>
                        <a:t>8%</a:t>
                      </a:r>
                      <a:endParaRPr lang="en-US" sz="1600" dirty="0">
                        <a:latin typeface="+mn-lt"/>
                        <a:ea typeface="Times New Roman"/>
                        <a:cs typeface="Times New Roman"/>
                      </a:endParaRPr>
                    </a:p>
                  </a:txBody>
                  <a:tcPr marL="68580" marR="68580" marT="0" marB="0" anchor="ctr"/>
                </a:tc>
              </a:tr>
              <a:tr h="381000">
                <a:tc>
                  <a:txBody>
                    <a:bodyPr/>
                    <a:lstStyle/>
                    <a:p>
                      <a:pPr marL="0" marR="0" algn="ctr">
                        <a:spcBef>
                          <a:spcPts val="0"/>
                        </a:spcBef>
                        <a:spcAft>
                          <a:spcPts val="0"/>
                        </a:spcAft>
                      </a:pPr>
                      <a:r>
                        <a:rPr lang="en-US" sz="1600" dirty="0">
                          <a:latin typeface="+mn-lt"/>
                          <a:ea typeface="Times New Roman"/>
                          <a:cs typeface="Arial"/>
                        </a:rPr>
                        <a:t>ZIP code 97885</a:t>
                      </a:r>
                      <a:endParaRPr lang="en-US" sz="1600" dirty="0">
                        <a:latin typeface="+mn-lt"/>
                        <a:ea typeface="Times New Roman"/>
                        <a:cs typeface="Times New Roman"/>
                      </a:endParaRPr>
                    </a:p>
                  </a:txBody>
                  <a:tcPr marL="68580" marR="68580" marT="0" marB="0" anchor="ctr"/>
                </a:tc>
                <a:tc>
                  <a:txBody>
                    <a:bodyPr/>
                    <a:lstStyle/>
                    <a:p>
                      <a:pPr marL="0" marR="0" algn="ctr">
                        <a:spcBef>
                          <a:spcPts val="0"/>
                        </a:spcBef>
                        <a:spcAft>
                          <a:spcPts val="0"/>
                        </a:spcAft>
                      </a:pPr>
                      <a:r>
                        <a:rPr lang="en-US" sz="1600" dirty="0" smtClean="0">
                          <a:solidFill>
                            <a:srgbClr val="000000"/>
                          </a:solidFill>
                          <a:latin typeface="+mn-lt"/>
                          <a:ea typeface="Times New Roman"/>
                          <a:cs typeface="Times New Roman"/>
                        </a:rPr>
                        <a:t>4%</a:t>
                      </a:r>
                      <a:endParaRPr lang="en-US" sz="1600" dirty="0">
                        <a:latin typeface="+mn-lt"/>
                        <a:ea typeface="Times New Roman"/>
                        <a:cs typeface="Times New Roman"/>
                      </a:endParaRPr>
                    </a:p>
                  </a:txBody>
                  <a:tcPr marL="68580" marR="68580" marT="0" marB="0" anchor="ctr"/>
                </a:tc>
              </a:tr>
              <a:tr h="609600">
                <a:tc>
                  <a:txBody>
                    <a:bodyPr/>
                    <a:lstStyle/>
                    <a:p>
                      <a:pPr marL="0" marR="0" algn="ctr">
                        <a:spcBef>
                          <a:spcPts val="0"/>
                        </a:spcBef>
                        <a:spcAft>
                          <a:spcPts val="0"/>
                        </a:spcAft>
                      </a:pPr>
                      <a:r>
                        <a:rPr lang="en-US" sz="1600" i="0" u="sng" dirty="0" smtClean="0">
                          <a:latin typeface="+mn-lt"/>
                          <a:ea typeface="Times New Roman"/>
                          <a:cs typeface="Arial"/>
                        </a:rPr>
                        <a:t>East County: </a:t>
                      </a:r>
                    </a:p>
                    <a:p>
                      <a:pPr marL="0" marR="0" algn="ctr">
                        <a:spcBef>
                          <a:spcPts val="0"/>
                        </a:spcBef>
                        <a:spcAft>
                          <a:spcPts val="0"/>
                        </a:spcAft>
                      </a:pPr>
                      <a:r>
                        <a:rPr lang="en-US" sz="1600" dirty="0" smtClean="0">
                          <a:latin typeface="+mn-lt"/>
                          <a:ea typeface="Times New Roman"/>
                          <a:cs typeface="Arial"/>
                        </a:rPr>
                        <a:t>Joseph</a:t>
                      </a:r>
                      <a:r>
                        <a:rPr lang="en-US" sz="1600" dirty="0">
                          <a:latin typeface="+mn-lt"/>
                          <a:ea typeface="Times New Roman"/>
                          <a:cs typeface="Arial"/>
                        </a:rPr>
                        <a:t>, the </a:t>
                      </a:r>
                      <a:r>
                        <a:rPr lang="en-US" sz="1600" dirty="0" smtClean="0">
                          <a:latin typeface="+mn-lt"/>
                          <a:ea typeface="Times New Roman"/>
                          <a:cs typeface="Arial"/>
                        </a:rPr>
                        <a:t>east </a:t>
                      </a:r>
                      <a:r>
                        <a:rPr lang="en-US" sz="1600" dirty="0">
                          <a:latin typeface="+mn-lt"/>
                          <a:ea typeface="Times New Roman"/>
                          <a:cs typeface="Arial"/>
                        </a:rPr>
                        <a:t>side of Wallowa Lake, and </a:t>
                      </a:r>
                      <a:r>
                        <a:rPr lang="en-US" sz="1600" dirty="0" smtClean="0">
                          <a:latin typeface="+mn-lt"/>
                          <a:ea typeface="Times New Roman"/>
                          <a:cs typeface="Arial"/>
                        </a:rPr>
                        <a:t>Imnaha</a:t>
                      </a:r>
                      <a:endParaRPr lang="en-US" sz="1600" dirty="0">
                        <a:latin typeface="+mn-lt"/>
                        <a:ea typeface="Times New Roman"/>
                        <a:cs typeface="Times New Roman"/>
                      </a:endParaRPr>
                    </a:p>
                  </a:txBody>
                  <a:tcPr marL="68580" marR="68580" marT="0" marB="0" anchor="b"/>
                </a:tc>
                <a:tc>
                  <a:txBody>
                    <a:bodyPr/>
                    <a:lstStyle/>
                    <a:p>
                      <a:pPr marL="0" marR="0" algn="ctr">
                        <a:spcBef>
                          <a:spcPts val="0"/>
                        </a:spcBef>
                        <a:spcAft>
                          <a:spcPts val="0"/>
                        </a:spcAft>
                      </a:pPr>
                      <a:r>
                        <a:rPr lang="en-US" sz="1600" dirty="0" smtClean="0">
                          <a:solidFill>
                            <a:srgbClr val="000000"/>
                          </a:solidFill>
                          <a:latin typeface="+mn-lt"/>
                          <a:ea typeface="Times New Roman"/>
                          <a:cs typeface="Times New Roman"/>
                        </a:rPr>
                        <a:t>15%</a:t>
                      </a:r>
                      <a:endParaRPr lang="en-US" sz="1600" dirty="0">
                        <a:latin typeface="+mn-lt"/>
                        <a:ea typeface="Times New Roman"/>
                        <a:cs typeface="Times New Roman"/>
                      </a:endParaRPr>
                    </a:p>
                  </a:txBody>
                  <a:tcPr marL="68580" marR="68580" marT="0" marB="0" anchor="ctr"/>
                </a:tc>
              </a:tr>
              <a:tr h="304800">
                <a:tc>
                  <a:txBody>
                    <a:bodyPr/>
                    <a:lstStyle/>
                    <a:p>
                      <a:pPr marL="0" marR="0" algn="ctr">
                        <a:spcBef>
                          <a:spcPts val="0"/>
                        </a:spcBef>
                        <a:spcAft>
                          <a:spcPts val="0"/>
                        </a:spcAft>
                      </a:pPr>
                      <a:r>
                        <a:rPr lang="en-US" sz="1600" u="sng" dirty="0" smtClean="0">
                          <a:latin typeface="+mn-lt"/>
                          <a:ea typeface="Times New Roman"/>
                          <a:cs typeface="Arial"/>
                        </a:rPr>
                        <a:t>West County: </a:t>
                      </a:r>
                    </a:p>
                    <a:p>
                      <a:pPr marL="0" marR="0" algn="ctr">
                        <a:spcBef>
                          <a:spcPts val="0"/>
                        </a:spcBef>
                        <a:spcAft>
                          <a:spcPts val="0"/>
                        </a:spcAft>
                      </a:pPr>
                      <a:r>
                        <a:rPr lang="en-US" sz="1600" dirty="0" smtClean="0">
                          <a:latin typeface="+mn-lt"/>
                          <a:ea typeface="Times New Roman"/>
                          <a:cs typeface="Arial"/>
                        </a:rPr>
                        <a:t>Wallowa</a:t>
                      </a:r>
                      <a:r>
                        <a:rPr lang="en-US" sz="1600" dirty="0">
                          <a:latin typeface="+mn-lt"/>
                          <a:ea typeface="Times New Roman"/>
                          <a:cs typeface="Arial"/>
                        </a:rPr>
                        <a:t>, Lostine, and </a:t>
                      </a:r>
                      <a:r>
                        <a:rPr lang="en-US" sz="1600" dirty="0" smtClean="0">
                          <a:latin typeface="+mn-lt"/>
                          <a:ea typeface="Times New Roman"/>
                          <a:cs typeface="Arial"/>
                        </a:rPr>
                        <a:t>Troy</a:t>
                      </a:r>
                      <a:endParaRPr lang="en-US" sz="1600" dirty="0">
                        <a:latin typeface="+mn-lt"/>
                        <a:ea typeface="Times New Roman"/>
                        <a:cs typeface="Times New Roman"/>
                      </a:endParaRPr>
                    </a:p>
                  </a:txBody>
                  <a:tcPr marL="68580" marR="68580" marT="0" marB="0" anchor="b"/>
                </a:tc>
                <a:tc>
                  <a:txBody>
                    <a:bodyPr/>
                    <a:lstStyle/>
                    <a:p>
                      <a:pPr marL="0" marR="0" algn="ctr">
                        <a:spcBef>
                          <a:spcPts val="0"/>
                        </a:spcBef>
                        <a:spcAft>
                          <a:spcPts val="0"/>
                        </a:spcAft>
                      </a:pPr>
                      <a:r>
                        <a:rPr lang="en-US" sz="1600" dirty="0" smtClean="0">
                          <a:solidFill>
                            <a:srgbClr val="000000"/>
                          </a:solidFill>
                          <a:latin typeface="+mn-lt"/>
                          <a:ea typeface="Times New Roman"/>
                          <a:cs typeface="Times New Roman"/>
                        </a:rPr>
                        <a:t>11%</a:t>
                      </a:r>
                      <a:endParaRPr lang="en-US" sz="1600" dirty="0">
                        <a:latin typeface="+mn-lt"/>
                        <a:ea typeface="Times New Roman"/>
                        <a:cs typeface="Times New Roman"/>
                      </a:endParaRPr>
                    </a:p>
                  </a:txBody>
                  <a:tcPr marL="68580" marR="68580" marT="0" marB="0" anchor="ctr"/>
                </a:tc>
              </a:tr>
              <a:tr h="838200">
                <a:tc>
                  <a:txBody>
                    <a:bodyPr/>
                    <a:lstStyle/>
                    <a:p>
                      <a:pPr marL="0" marR="0" algn="ctr">
                        <a:spcBef>
                          <a:spcPts val="0"/>
                        </a:spcBef>
                        <a:spcAft>
                          <a:spcPts val="0"/>
                        </a:spcAft>
                      </a:pPr>
                      <a:r>
                        <a:rPr lang="en-US" sz="1600" u="sng" dirty="0" smtClean="0">
                          <a:latin typeface="+mn-lt"/>
                          <a:ea typeface="Times New Roman"/>
                          <a:cs typeface="Arial"/>
                        </a:rPr>
                        <a:t>Central County: </a:t>
                      </a:r>
                    </a:p>
                    <a:p>
                      <a:pPr marL="0" marR="0" algn="ctr">
                        <a:spcBef>
                          <a:spcPts val="0"/>
                        </a:spcBef>
                        <a:spcAft>
                          <a:spcPts val="0"/>
                        </a:spcAft>
                      </a:pPr>
                      <a:r>
                        <a:rPr lang="en-US" sz="1600" dirty="0" smtClean="0">
                          <a:latin typeface="+mn-lt"/>
                          <a:ea typeface="Times New Roman"/>
                          <a:cs typeface="Arial"/>
                        </a:rPr>
                        <a:t>Enterprise </a:t>
                      </a:r>
                      <a:r>
                        <a:rPr lang="en-US" sz="1600" dirty="0">
                          <a:latin typeface="+mn-lt"/>
                          <a:ea typeface="Times New Roman"/>
                          <a:cs typeface="Arial"/>
                        </a:rPr>
                        <a:t>and the </a:t>
                      </a:r>
                      <a:r>
                        <a:rPr lang="en-US" sz="1600" dirty="0" smtClean="0">
                          <a:latin typeface="+mn-lt"/>
                          <a:ea typeface="Times New Roman"/>
                          <a:cs typeface="Arial"/>
                        </a:rPr>
                        <a:t>west </a:t>
                      </a:r>
                      <a:r>
                        <a:rPr lang="en-US" sz="1600" dirty="0">
                          <a:latin typeface="+mn-lt"/>
                          <a:ea typeface="Times New Roman"/>
                          <a:cs typeface="Arial"/>
                        </a:rPr>
                        <a:t>side of Wallowa </a:t>
                      </a:r>
                      <a:r>
                        <a:rPr lang="en-US" sz="1600" dirty="0" smtClean="0">
                          <a:latin typeface="+mn-lt"/>
                          <a:ea typeface="Times New Roman"/>
                          <a:cs typeface="Arial"/>
                        </a:rPr>
                        <a:t>Lake</a:t>
                      </a:r>
                      <a:endParaRPr lang="en-US" sz="1600" dirty="0">
                        <a:latin typeface="+mn-lt"/>
                        <a:ea typeface="Times New Roman"/>
                        <a:cs typeface="Times New Roman"/>
                      </a:endParaRPr>
                    </a:p>
                  </a:txBody>
                  <a:tcPr marL="68580" marR="68580" marT="0" marB="0" anchor="b"/>
                </a:tc>
                <a:tc>
                  <a:txBody>
                    <a:bodyPr/>
                    <a:lstStyle/>
                    <a:p>
                      <a:pPr marL="0" marR="0" algn="ctr">
                        <a:spcBef>
                          <a:spcPts val="0"/>
                        </a:spcBef>
                        <a:spcAft>
                          <a:spcPts val="0"/>
                        </a:spcAft>
                      </a:pPr>
                      <a:r>
                        <a:rPr lang="en-US" sz="1600" dirty="0" smtClean="0">
                          <a:solidFill>
                            <a:srgbClr val="000000"/>
                          </a:solidFill>
                          <a:latin typeface="+mn-lt"/>
                          <a:ea typeface="Times New Roman"/>
                          <a:cs typeface="Times New Roman"/>
                        </a:rPr>
                        <a:t>12%</a:t>
                      </a:r>
                      <a:endParaRPr lang="en-US" sz="1600" dirty="0">
                        <a:latin typeface="+mn-lt"/>
                        <a:ea typeface="Times New Roman"/>
                        <a:cs typeface="Times New Roman"/>
                      </a:endParaRPr>
                    </a:p>
                  </a:txBody>
                  <a:tcPr marL="68580" marR="68580" marT="0" marB="0" anchor="ctr"/>
                </a:tc>
              </a:tr>
            </a:tbl>
          </a:graphicData>
        </a:graphic>
      </p:graphicFrame>
      <p:pic>
        <p:nvPicPr>
          <p:cNvPr id="3074" name="Picture 2"/>
          <p:cNvPicPr>
            <a:picLocks noChangeAspect="1" noChangeArrowheads="1"/>
          </p:cNvPicPr>
          <p:nvPr/>
        </p:nvPicPr>
        <p:blipFill>
          <a:blip r:embed="rId3" cstate="print"/>
          <a:srcRect/>
          <a:stretch>
            <a:fillRect/>
          </a:stretch>
        </p:blipFill>
        <p:spPr bwMode="auto">
          <a:xfrm>
            <a:off x="217025" y="2133600"/>
            <a:ext cx="4312920" cy="329184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819400"/>
          </a:xfrm>
        </p:spPr>
        <p:txBody>
          <a:bodyPr>
            <a:normAutofit/>
          </a:bodyPr>
          <a:lstStyle/>
          <a:p>
            <a:pPr marL="274320" lvl="0" indent="-274320" algn="l">
              <a:buClr>
                <a:srgbClr val="D34817"/>
              </a:buClr>
            </a:pPr>
            <a:r>
              <a:rPr lang="en-US" sz="3000" b="0" i="1" cap="none" spc="0" dirty="0" smtClean="0">
                <a:solidFill>
                  <a:prstClr val="black"/>
                </a:solidFill>
              </a:rPr>
              <a:t>Goal 2.1 </a:t>
            </a:r>
          </a:p>
          <a:p>
            <a:pPr marL="274320" indent="-274320" algn="l">
              <a:buClr>
                <a:srgbClr val="D34817"/>
              </a:buClr>
            </a:pPr>
            <a:r>
              <a:rPr lang="en-US" sz="400" b="0" i="1" cap="none" spc="0" dirty="0" smtClean="0">
                <a:solidFill>
                  <a:prstClr val="black"/>
                </a:solidFill>
              </a:rPr>
              <a:t>	</a:t>
            </a:r>
            <a:r>
              <a:rPr lang="en-US" sz="2600" b="0" cap="none" spc="0" dirty="0" smtClean="0">
                <a:solidFill>
                  <a:srgbClr val="696464"/>
                </a:solidFill>
              </a:rPr>
              <a:t>Wallowa County provides stable and living wage jobs</a:t>
            </a:r>
            <a:endParaRPr lang="en-US" sz="2600" b="0" cap="none" spc="0" dirty="0" smtClean="0">
              <a:solidFill>
                <a:prstClr val="black"/>
              </a:solidFill>
            </a:endParaRPr>
          </a:p>
        </p:txBody>
      </p:sp>
      <p:sp>
        <p:nvSpPr>
          <p:cNvPr id="4" name="Title 3"/>
          <p:cNvSpPr>
            <a:spLocks noGrp="1"/>
          </p:cNvSpPr>
          <p:nvPr>
            <p:ph type="title"/>
          </p:nvPr>
        </p:nvSpPr>
        <p:spPr/>
        <p:txBody>
          <a:bodyPr/>
          <a:lstStyle/>
          <a:p>
            <a:r>
              <a:rPr lang="en-US" dirty="0" smtClean="0"/>
              <a:t>Economy</a:t>
            </a:r>
            <a:endParaRPr lang="en-US" dirty="0"/>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Vitality Assessment Methodology</a:t>
            </a:r>
            <a:endParaRPr lang="en-US" dirty="0"/>
          </a:p>
        </p:txBody>
      </p:sp>
      <p:sp>
        <p:nvSpPr>
          <p:cNvPr id="3" name="Content Placeholder 2"/>
          <p:cNvSpPr>
            <a:spLocks noGrp="1"/>
          </p:cNvSpPr>
          <p:nvPr>
            <p:ph sz="quarter" idx="1"/>
          </p:nvPr>
        </p:nvSpPr>
        <p:spPr>
          <a:xfrm>
            <a:off x="301752" y="1527048"/>
            <a:ext cx="8503920" cy="4721352"/>
          </a:xfrm>
        </p:spPr>
        <p:txBody>
          <a:bodyPr>
            <a:normAutofit lnSpcReduction="10000"/>
          </a:bodyPr>
          <a:lstStyle/>
          <a:p>
            <a:pPr marL="514350" indent="-514350">
              <a:buFont typeface="+mj-lt"/>
              <a:buAutoNum type="arabicPeriod"/>
            </a:pPr>
            <a:r>
              <a:rPr lang="en-US" u="sng" dirty="0" smtClean="0"/>
              <a:t>Community vitality:</a:t>
            </a:r>
            <a:r>
              <a:rPr lang="en-US" dirty="0" smtClean="0"/>
              <a:t> Capacity to work productively together and realize positive social, economic, and environmental outcomes</a:t>
            </a:r>
          </a:p>
          <a:p>
            <a:pPr marL="514350" indent="-514350">
              <a:buFont typeface="+mj-lt"/>
              <a:buAutoNum type="arabicPeriod"/>
            </a:pPr>
            <a:r>
              <a:rPr lang="en-US" dirty="0" smtClean="0"/>
              <a:t>Developed 26 indicators of Wallowa County vitality: 2006 Vision &amp; additional community input</a:t>
            </a:r>
          </a:p>
          <a:p>
            <a:pPr marL="514350" indent="-514350">
              <a:buFont typeface="+mj-lt"/>
              <a:buAutoNum type="arabicPeriod"/>
            </a:pPr>
            <a:r>
              <a:rPr lang="en-US" dirty="0" smtClean="0"/>
              <a:t>Gathered data from:</a:t>
            </a:r>
          </a:p>
          <a:p>
            <a:pPr marL="731520" lvl="1" indent="-457200"/>
            <a:r>
              <a:rPr lang="en-US" dirty="0" smtClean="0"/>
              <a:t>Federal, State, County, and City agencies</a:t>
            </a:r>
          </a:p>
          <a:p>
            <a:pPr marL="731520" lvl="1" indent="-457200"/>
            <a:r>
              <a:rPr lang="en-US" dirty="0" smtClean="0"/>
              <a:t>Local organizations and businesses</a:t>
            </a:r>
          </a:p>
          <a:p>
            <a:pPr marL="731520" lvl="1" indent="-457200"/>
            <a:r>
              <a:rPr lang="en-US" dirty="0" smtClean="0"/>
              <a:t>Wallowa County adult residents</a:t>
            </a:r>
          </a:p>
          <a:p>
            <a:pPr marL="514350" indent="-514350">
              <a:buFont typeface="+mj-lt"/>
              <a:buAutoNum type="arabicPeriod"/>
            </a:pPr>
            <a:r>
              <a:rPr lang="en-US" dirty="0" smtClean="0"/>
              <a:t>Developed indicator targets</a:t>
            </a:r>
          </a:p>
          <a:p>
            <a:pPr marL="514350" indent="-514350">
              <a:buFont typeface="+mj-lt"/>
              <a:buAutoNum type="arabicPeriod"/>
            </a:pPr>
            <a:r>
              <a:rPr lang="en-US" dirty="0" smtClean="0"/>
              <a:t>Made assessment of community vitality</a:t>
            </a:r>
            <a:endParaRPr lang="en-US" dirty="0"/>
          </a:p>
        </p:txBody>
      </p:sp>
      <p:sp>
        <p:nvSpPr>
          <p:cNvPr id="5" name="TextBox 4"/>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301752" y="5029200"/>
            <a:ext cx="8503920" cy="1295400"/>
          </a:xfrm>
        </p:spPr>
        <p:txBody>
          <a:bodyPr>
            <a:noAutofit/>
          </a:bodyPr>
          <a:lstStyle/>
          <a:p>
            <a:pPr marL="457200" indent="-457200">
              <a:buFont typeface="+mj-lt"/>
              <a:buAutoNum type="arabicPeriod" startAt="12"/>
            </a:pPr>
            <a:r>
              <a:rPr lang="en-US" sz="2300" u="sng" dirty="0" smtClean="0"/>
              <a:t>Living Wage Jobs:</a:t>
            </a:r>
            <a:r>
              <a:rPr lang="en-US" sz="2300" dirty="0" smtClean="0"/>
              <a:t> </a:t>
            </a:r>
            <a:r>
              <a:rPr lang="en-US" sz="2300" dirty="0" smtClean="0">
                <a:solidFill>
                  <a:schemeClr val="accent2"/>
                </a:solidFill>
              </a:rPr>
              <a:t>In 2007, it was only possible for single-wage earner families of one parent and one child to support themselves with the average job in Wallowa County. </a:t>
            </a:r>
            <a:endParaRPr lang="en-US" sz="2300" dirty="0">
              <a:solidFill>
                <a:schemeClr val="accent2"/>
              </a:solidFill>
            </a:endParaRPr>
          </a:p>
        </p:txBody>
      </p:sp>
      <p:sp>
        <p:nvSpPr>
          <p:cNvPr id="6" name="Title 3"/>
          <p:cNvSpPr>
            <a:spLocks noGrp="1"/>
          </p:cNvSpPr>
          <p:nvPr>
            <p:ph type="title"/>
          </p:nvPr>
        </p:nvSpPr>
        <p:spPr/>
        <p:txBody>
          <a:bodyPr/>
          <a:lstStyle/>
          <a:p>
            <a:pPr algn="l"/>
            <a:r>
              <a:rPr lang="en-US" dirty="0" smtClean="0"/>
              <a:t>Economy: </a:t>
            </a:r>
            <a:r>
              <a:rPr lang="en-US" i="1" dirty="0" smtClean="0">
                <a:solidFill>
                  <a:schemeClr val="tx1"/>
                </a:solidFill>
              </a:rPr>
              <a:t>Goal 2.1</a:t>
            </a:r>
            <a:endParaRPr lang="en-US" i="1" dirty="0">
              <a:solidFill>
                <a:schemeClr val="tx1"/>
              </a:solidFill>
            </a:endParaRPr>
          </a:p>
        </p:txBody>
      </p:sp>
      <p:graphicFrame>
        <p:nvGraphicFramePr>
          <p:cNvPr id="9" name="Table 8"/>
          <p:cNvGraphicFramePr>
            <a:graphicFrameLocks noGrp="1"/>
          </p:cNvGraphicFramePr>
          <p:nvPr/>
        </p:nvGraphicFramePr>
        <p:xfrm>
          <a:off x="457201" y="1676400"/>
          <a:ext cx="8229599" cy="3094431"/>
        </p:xfrm>
        <a:graphic>
          <a:graphicData uri="http://schemas.openxmlformats.org/drawingml/2006/table">
            <a:tbl>
              <a:tblPr firstRow="1">
                <a:tableStyleId>{69C7853C-536D-4A76-A0AE-DD22124D55A5}</a:tableStyleId>
              </a:tblPr>
              <a:tblGrid>
                <a:gridCol w="2793881"/>
                <a:gridCol w="1397119"/>
                <a:gridCol w="1862958"/>
                <a:gridCol w="2175641"/>
              </a:tblGrid>
              <a:tr h="1425888">
                <a:tc gridSpan="2">
                  <a:txBody>
                    <a:bodyPr/>
                    <a:lstStyle/>
                    <a:p>
                      <a:pPr marL="0" marR="0" algn="ctr">
                        <a:spcBef>
                          <a:spcPts val="0"/>
                        </a:spcBef>
                        <a:spcAft>
                          <a:spcPts val="0"/>
                        </a:spcAft>
                      </a:pPr>
                      <a:r>
                        <a:rPr lang="en-US" sz="1800" dirty="0"/>
                        <a:t>2007 Cost of living </a:t>
                      </a:r>
                      <a:endParaRPr lang="en-US" sz="1800" dirty="0" smtClean="0"/>
                    </a:p>
                    <a:p>
                      <a:pPr marL="0" marR="0" algn="ctr">
                        <a:spcBef>
                          <a:spcPts val="0"/>
                        </a:spcBef>
                        <a:spcAft>
                          <a:spcPts val="0"/>
                        </a:spcAft>
                      </a:pPr>
                      <a:r>
                        <a:rPr lang="en-US" sz="1800" dirty="0" smtClean="0"/>
                        <a:t>(</a:t>
                      </a:r>
                      <a:r>
                        <a:rPr lang="en-US" sz="1800" dirty="0"/>
                        <a:t>Basic Family Budget) </a:t>
                      </a:r>
                    </a:p>
                    <a:p>
                      <a:pPr marL="0" marR="0" algn="ctr">
                        <a:spcBef>
                          <a:spcPts val="0"/>
                        </a:spcBef>
                        <a:spcAft>
                          <a:spcPts val="0"/>
                        </a:spcAft>
                      </a:pPr>
                      <a:r>
                        <a:rPr lang="en-US" sz="1800" dirty="0"/>
                        <a:t>for </a:t>
                      </a:r>
                      <a:r>
                        <a:rPr lang="en-US" sz="1800" dirty="0" smtClean="0"/>
                        <a:t>Wallowa County </a:t>
                      </a:r>
                      <a:r>
                        <a:rPr lang="en-US" sz="1800" dirty="0"/>
                        <a:t>families of various compositions: </a:t>
                      </a:r>
                      <a:endParaRPr lang="en-US" sz="1800" dirty="0">
                        <a:latin typeface="+mn-lt"/>
                        <a:ea typeface="Times New Roman"/>
                      </a:endParaRPr>
                    </a:p>
                  </a:txBody>
                  <a:tcPr marL="68580" marR="68580" marT="0" marB="0" anchor="ctr"/>
                </a:tc>
                <a:tc hMerge="1">
                  <a:txBody>
                    <a:bodyPr/>
                    <a:lstStyle/>
                    <a:p>
                      <a:endParaRPr lang="en-US"/>
                    </a:p>
                  </a:txBody>
                  <a:tcPr/>
                </a:tc>
                <a:tc>
                  <a:txBody>
                    <a:bodyPr/>
                    <a:lstStyle/>
                    <a:p>
                      <a:pPr marL="0" marR="0" algn="ctr">
                        <a:spcBef>
                          <a:spcPts val="0"/>
                        </a:spcBef>
                        <a:spcAft>
                          <a:spcPts val="0"/>
                        </a:spcAft>
                      </a:pPr>
                      <a:r>
                        <a:rPr lang="en-US" sz="1800" dirty="0" smtClean="0"/>
                        <a:t>2007 Average Wallowa County Earnings:</a:t>
                      </a:r>
                      <a:endParaRPr lang="en-US" sz="1800" dirty="0" smtClean="0">
                        <a:latin typeface="+mn-lt"/>
                        <a:ea typeface="Times New Roman"/>
                      </a:endParaRPr>
                    </a:p>
                  </a:txBody>
                  <a:tcPr marL="68580" marR="68580" marT="0" marB="0" anchor="ctr"/>
                </a:tc>
                <a:tc>
                  <a:txBody>
                    <a:bodyPr/>
                    <a:lstStyle/>
                    <a:p>
                      <a:pPr marL="0" marR="0" algn="ctr">
                        <a:spcBef>
                          <a:spcPts val="0"/>
                        </a:spcBef>
                        <a:spcAft>
                          <a:spcPts val="0"/>
                        </a:spcAft>
                      </a:pPr>
                      <a:r>
                        <a:rPr lang="en-US" sz="1800" dirty="0" smtClean="0"/>
                        <a:t>Ratio of Average Earnings</a:t>
                      </a:r>
                      <a:r>
                        <a:rPr lang="en-US" sz="1800" baseline="0" dirty="0" smtClean="0"/>
                        <a:t> to Cost of Living </a:t>
                      </a:r>
                    </a:p>
                    <a:p>
                      <a:pPr marL="0" marR="0" algn="ctr">
                        <a:spcBef>
                          <a:spcPts val="0"/>
                        </a:spcBef>
                        <a:spcAft>
                          <a:spcPts val="0"/>
                        </a:spcAft>
                      </a:pPr>
                      <a:r>
                        <a:rPr lang="en-US" sz="1800" baseline="0" dirty="0" smtClean="0"/>
                        <a:t>(single wage-earner)</a:t>
                      </a:r>
                      <a:endParaRPr lang="en-US" sz="1800" dirty="0">
                        <a:latin typeface="+mn-lt"/>
                        <a:ea typeface="Times New Roman"/>
                      </a:endParaRPr>
                    </a:p>
                  </a:txBody>
                  <a:tcPr marL="68580" marR="68580" marT="0" marB="0" anchor="b"/>
                </a:tc>
              </a:tr>
              <a:tr h="364003">
                <a:tc>
                  <a:txBody>
                    <a:bodyPr/>
                    <a:lstStyle/>
                    <a:p>
                      <a:pPr marL="0" marR="0">
                        <a:spcBef>
                          <a:spcPts val="0"/>
                        </a:spcBef>
                        <a:spcAft>
                          <a:spcPts val="0"/>
                        </a:spcAft>
                      </a:pPr>
                      <a:r>
                        <a:rPr lang="en-US" sz="1800" b="1" dirty="0">
                          <a:solidFill>
                            <a:srgbClr val="375B3A"/>
                          </a:solidFill>
                        </a:rPr>
                        <a:t>1 parent with 1 child</a:t>
                      </a:r>
                      <a:endParaRPr lang="en-US" sz="1800" b="1" dirty="0">
                        <a:solidFill>
                          <a:srgbClr val="375B3A"/>
                        </a:solidFill>
                        <a:latin typeface="+mn-lt"/>
                        <a:ea typeface="Times New Roman"/>
                      </a:endParaRPr>
                    </a:p>
                  </a:txBody>
                  <a:tcPr marL="68580" marR="68580" marT="0" marB="0" anchor="ctr"/>
                </a:tc>
                <a:tc>
                  <a:txBody>
                    <a:bodyPr/>
                    <a:lstStyle/>
                    <a:p>
                      <a:pPr marL="0" marR="0" algn="ctr">
                        <a:spcBef>
                          <a:spcPts val="0"/>
                        </a:spcBef>
                        <a:spcAft>
                          <a:spcPts val="0"/>
                        </a:spcAft>
                      </a:pPr>
                      <a:r>
                        <a:rPr lang="en-US" sz="1800" b="1" i="0" dirty="0">
                          <a:solidFill>
                            <a:srgbClr val="375B3A"/>
                          </a:solidFill>
                          <a:latin typeface="+mn-lt"/>
                          <a:ea typeface="Times New Roman"/>
                          <a:cs typeface="Arial"/>
                        </a:rPr>
                        <a:t>$25,236</a:t>
                      </a:r>
                      <a:endParaRPr lang="en-US" sz="2000" b="1" i="0" dirty="0">
                        <a:solidFill>
                          <a:srgbClr val="375B3A"/>
                        </a:solidFill>
                        <a:latin typeface="+mn-lt"/>
                        <a:ea typeface="Times New Roman"/>
                      </a:endParaRPr>
                    </a:p>
                  </a:txBody>
                  <a:tcPr marL="68580" marR="68580" marT="0" marB="0" anchor="ct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$25,523</a:t>
                      </a:r>
                      <a:endParaRPr lang="en-US" sz="1800" dirty="0" smtClean="0"/>
                    </a:p>
                    <a:p>
                      <a:pPr marL="0" marR="0" algn="ctr">
                        <a:spcBef>
                          <a:spcPts val="0"/>
                        </a:spcBef>
                        <a:spcAft>
                          <a:spcPts val="0"/>
                        </a:spcAft>
                      </a:pPr>
                      <a:endParaRPr lang="en-US" sz="1800" dirty="0">
                        <a:latin typeface="+mn-lt"/>
                        <a:ea typeface="Times New Roman"/>
                      </a:endParaRPr>
                    </a:p>
                  </a:txBody>
                  <a:tcPr marL="68580" marR="68580" marT="0" marB="0" anchor="ctr"/>
                </a:tc>
                <a:tc>
                  <a:txBody>
                    <a:bodyPr/>
                    <a:lstStyle/>
                    <a:p>
                      <a:pPr marL="0" marR="0" algn="ctr">
                        <a:spcBef>
                          <a:spcPts val="0"/>
                        </a:spcBef>
                        <a:spcAft>
                          <a:spcPts val="0"/>
                        </a:spcAft>
                      </a:pPr>
                      <a:r>
                        <a:rPr lang="en-US" sz="1800" b="1" dirty="0" smtClean="0">
                          <a:solidFill>
                            <a:srgbClr val="375B3A"/>
                          </a:solidFill>
                        </a:rPr>
                        <a:t>1.01</a:t>
                      </a:r>
                    </a:p>
                  </a:txBody>
                  <a:tcPr marL="68580" marR="68580" marT="0" marB="0" anchor="ctr"/>
                </a:tc>
              </a:tr>
              <a:tr h="465241">
                <a:tc>
                  <a:txBody>
                    <a:bodyPr/>
                    <a:lstStyle/>
                    <a:p>
                      <a:pPr marL="0" marR="0">
                        <a:spcBef>
                          <a:spcPts val="0"/>
                        </a:spcBef>
                        <a:spcAft>
                          <a:spcPts val="0"/>
                        </a:spcAft>
                      </a:pPr>
                      <a:r>
                        <a:rPr lang="en-US" sz="1800" dirty="0"/>
                        <a:t>1 parent with 3 children</a:t>
                      </a:r>
                      <a:endParaRPr lang="en-US" sz="1800" dirty="0">
                        <a:latin typeface="+mn-lt"/>
                        <a:ea typeface="Times New Roman"/>
                      </a:endParaRPr>
                    </a:p>
                  </a:txBody>
                  <a:tcPr marL="68580" marR="68580" marT="0" marB="0" anchor="ctr"/>
                </a:tc>
                <a:tc>
                  <a:txBody>
                    <a:bodyPr/>
                    <a:lstStyle/>
                    <a:p>
                      <a:pPr marL="0" marR="0" algn="ctr">
                        <a:spcBef>
                          <a:spcPts val="0"/>
                        </a:spcBef>
                        <a:spcAft>
                          <a:spcPts val="0"/>
                        </a:spcAft>
                      </a:pPr>
                      <a:r>
                        <a:rPr lang="en-US" sz="1800" b="0" i="0" dirty="0">
                          <a:latin typeface="+mn-lt"/>
                          <a:ea typeface="Times New Roman"/>
                          <a:cs typeface="Arial"/>
                        </a:rPr>
                        <a:t>$41,556</a:t>
                      </a:r>
                      <a:endParaRPr lang="en-US" sz="2000" b="0" i="0" dirty="0">
                        <a:latin typeface="+mn-lt"/>
                        <a:ea typeface="Times New Roman"/>
                      </a:endParaRPr>
                    </a:p>
                  </a:txBody>
                  <a:tcPr marL="68580" marR="68580" marT="0" marB="0" anchor="ctr"/>
                </a:tc>
                <a:tc vMerge="1">
                  <a:txBody>
                    <a:bodyPr/>
                    <a:lstStyle/>
                    <a:p>
                      <a:pPr marL="0" marR="0" algn="ctr">
                        <a:spcBef>
                          <a:spcPts val="0"/>
                        </a:spcBef>
                        <a:spcAft>
                          <a:spcPts val="0"/>
                        </a:spcAft>
                      </a:pP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800" dirty="0" smtClean="0">
                          <a:latin typeface="+mn-lt"/>
                          <a:ea typeface="Times New Roman"/>
                        </a:rPr>
                        <a:t>.61</a:t>
                      </a:r>
                      <a:endParaRPr lang="en-US" sz="1800" dirty="0">
                        <a:latin typeface="+mn-lt"/>
                        <a:ea typeface="Times New Roman"/>
                      </a:endParaRPr>
                    </a:p>
                  </a:txBody>
                  <a:tcPr marL="68580" marR="68580" marT="0" marB="0" anchor="ctr"/>
                </a:tc>
              </a:tr>
              <a:tr h="364003">
                <a:tc>
                  <a:txBody>
                    <a:bodyPr/>
                    <a:lstStyle/>
                    <a:p>
                      <a:pPr marL="0" marR="0">
                        <a:spcBef>
                          <a:spcPts val="0"/>
                        </a:spcBef>
                        <a:spcAft>
                          <a:spcPts val="0"/>
                        </a:spcAft>
                      </a:pPr>
                      <a:r>
                        <a:rPr lang="en-US" sz="1800" b="1" dirty="0">
                          <a:solidFill>
                            <a:schemeClr val="accent2"/>
                          </a:solidFill>
                        </a:rPr>
                        <a:t>2 parents with 1 child</a:t>
                      </a:r>
                      <a:endParaRPr lang="en-US" sz="1800" b="1" dirty="0">
                        <a:solidFill>
                          <a:schemeClr val="accent2"/>
                        </a:solidFill>
                        <a:latin typeface="+mn-lt"/>
                        <a:ea typeface="Times New Roman"/>
                      </a:endParaRPr>
                    </a:p>
                  </a:txBody>
                  <a:tcPr marL="68580" marR="68580" marT="0" marB="0" anchor="ctr"/>
                </a:tc>
                <a:tc>
                  <a:txBody>
                    <a:bodyPr/>
                    <a:lstStyle/>
                    <a:p>
                      <a:pPr marL="0" marR="0" algn="ctr">
                        <a:spcBef>
                          <a:spcPts val="0"/>
                        </a:spcBef>
                        <a:spcAft>
                          <a:spcPts val="0"/>
                        </a:spcAft>
                      </a:pPr>
                      <a:r>
                        <a:rPr lang="en-US" sz="1800" b="1" i="0" dirty="0">
                          <a:solidFill>
                            <a:schemeClr val="accent2"/>
                          </a:solidFill>
                          <a:latin typeface="+mn-lt"/>
                          <a:ea typeface="Times New Roman"/>
                          <a:cs typeface="Arial"/>
                        </a:rPr>
                        <a:t>$34,368</a:t>
                      </a:r>
                      <a:endParaRPr lang="en-US" sz="2000" b="1" i="0" dirty="0">
                        <a:solidFill>
                          <a:schemeClr val="accent2"/>
                        </a:solidFill>
                        <a:latin typeface="+mn-lt"/>
                        <a:ea typeface="Times New Roman"/>
                      </a:endParaRPr>
                    </a:p>
                  </a:txBody>
                  <a:tcPr marL="68580" marR="68580" marT="0" marB="0" anchor="ctr"/>
                </a:tc>
                <a:tc vMerge="1">
                  <a:txBody>
                    <a:bodyPr/>
                    <a:lstStyle/>
                    <a:p>
                      <a:pPr marL="0" marR="0" algn="ctr">
                        <a:spcBef>
                          <a:spcPts val="0"/>
                        </a:spcBef>
                        <a:spcAft>
                          <a:spcPts val="0"/>
                        </a:spcAft>
                      </a:pP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800" b="1" dirty="0" smtClean="0">
                          <a:solidFill>
                            <a:schemeClr val="accent2"/>
                          </a:solidFill>
                          <a:latin typeface="+mn-lt"/>
                          <a:ea typeface="Times New Roman"/>
                        </a:rPr>
                        <a:t>.74</a:t>
                      </a:r>
                      <a:endParaRPr lang="en-US" sz="1800" b="1" dirty="0">
                        <a:solidFill>
                          <a:schemeClr val="accent2"/>
                        </a:solidFill>
                        <a:latin typeface="+mn-lt"/>
                        <a:ea typeface="Times New Roman"/>
                      </a:endParaRPr>
                    </a:p>
                  </a:txBody>
                  <a:tcPr marL="68580" marR="68580" marT="0" marB="0" anchor="ctr"/>
                </a:tc>
              </a:tr>
              <a:tr h="475296">
                <a:tc>
                  <a:txBody>
                    <a:bodyPr/>
                    <a:lstStyle/>
                    <a:p>
                      <a:pPr marL="0" marR="0">
                        <a:spcBef>
                          <a:spcPts val="0"/>
                        </a:spcBef>
                        <a:spcAft>
                          <a:spcPts val="0"/>
                        </a:spcAft>
                      </a:pPr>
                      <a:r>
                        <a:rPr lang="en-US" sz="1800"/>
                        <a:t>2 parents with 3 children</a:t>
                      </a:r>
                      <a:endParaRPr lang="en-US" sz="1800">
                        <a:latin typeface="+mn-lt"/>
                        <a:ea typeface="Times New Roman"/>
                      </a:endParaRPr>
                    </a:p>
                  </a:txBody>
                  <a:tcPr marL="68580" marR="68580" marT="0" marB="0" anchor="ctr"/>
                </a:tc>
                <a:tc>
                  <a:txBody>
                    <a:bodyPr/>
                    <a:lstStyle/>
                    <a:p>
                      <a:pPr marL="0" marR="0" algn="ctr">
                        <a:spcBef>
                          <a:spcPts val="0"/>
                        </a:spcBef>
                        <a:spcAft>
                          <a:spcPts val="0"/>
                        </a:spcAft>
                      </a:pPr>
                      <a:r>
                        <a:rPr lang="en-US" sz="1800" b="0" i="0" dirty="0">
                          <a:latin typeface="+mn-lt"/>
                          <a:ea typeface="Times New Roman"/>
                          <a:cs typeface="Arial"/>
                        </a:rPr>
                        <a:t>$47,004</a:t>
                      </a:r>
                      <a:endParaRPr lang="en-US" sz="2000" b="0" i="0" dirty="0">
                        <a:latin typeface="+mn-lt"/>
                        <a:ea typeface="Times New Roman"/>
                      </a:endParaRPr>
                    </a:p>
                  </a:txBody>
                  <a:tcPr marL="68580" marR="68580" marT="0" marB="0" anchor="ctr"/>
                </a:tc>
                <a:tc vMerge="1">
                  <a:txBody>
                    <a:bodyPr/>
                    <a:lstStyle/>
                    <a:p>
                      <a:pPr marL="0" marR="0" algn="ctr">
                        <a:spcBef>
                          <a:spcPts val="0"/>
                        </a:spcBef>
                        <a:spcAft>
                          <a:spcPts val="0"/>
                        </a:spcAft>
                      </a:pPr>
                      <a:endParaRPr lang="en-US" sz="1200" dirty="0">
                        <a:latin typeface="Times New Roman"/>
                        <a:ea typeface="Times New Roman"/>
                      </a:endParaRPr>
                    </a:p>
                  </a:txBody>
                  <a:tcPr marL="68580" marR="68580" marT="0" marB="0"/>
                </a:tc>
                <a:tc>
                  <a:txBody>
                    <a:bodyPr/>
                    <a:lstStyle/>
                    <a:p>
                      <a:pPr marL="0" marR="0" algn="ctr">
                        <a:spcBef>
                          <a:spcPts val="0"/>
                        </a:spcBef>
                        <a:spcAft>
                          <a:spcPts val="0"/>
                        </a:spcAft>
                      </a:pPr>
                      <a:r>
                        <a:rPr lang="en-US" sz="1800" dirty="0" smtClean="0"/>
                        <a:t>.54</a:t>
                      </a:r>
                      <a:endParaRPr lang="en-US" sz="1800" dirty="0">
                        <a:latin typeface="+mn-lt"/>
                        <a:ea typeface="Times New Roman"/>
                      </a:endParaRPr>
                    </a:p>
                  </a:txBody>
                  <a:tcPr marL="68580" marR="68580" marT="0" marB="0" anchor="ctr"/>
                </a:tc>
              </a:tr>
            </a:tbl>
          </a:graphicData>
        </a:graphic>
      </p:graphicFrame>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819400"/>
          </a:xfrm>
        </p:spPr>
        <p:txBody>
          <a:bodyPr>
            <a:normAutofit/>
          </a:bodyPr>
          <a:lstStyle/>
          <a:p>
            <a:pPr marL="274320" lvl="0" indent="-274320" algn="l">
              <a:buClr>
                <a:srgbClr val="D34817"/>
              </a:buClr>
            </a:pPr>
            <a:r>
              <a:rPr lang="en-US" sz="3000" b="0" i="1" cap="none" spc="0" dirty="0" smtClean="0">
                <a:solidFill>
                  <a:prstClr val="black"/>
                </a:solidFill>
              </a:rPr>
              <a:t>Goal 2.2 </a:t>
            </a:r>
          </a:p>
          <a:p>
            <a:pPr marL="274320" indent="-274320" algn="l">
              <a:buClr>
                <a:srgbClr val="D34817"/>
              </a:buClr>
            </a:pPr>
            <a:r>
              <a:rPr lang="en-US" sz="400" b="0" i="1" cap="none" spc="0" dirty="0" smtClean="0">
                <a:solidFill>
                  <a:prstClr val="black"/>
                </a:solidFill>
              </a:rPr>
              <a:t>	</a:t>
            </a:r>
            <a:r>
              <a:rPr lang="en-US" sz="2600" b="0" cap="none" spc="0" dirty="0" smtClean="0">
                <a:solidFill>
                  <a:srgbClr val="696464"/>
                </a:solidFill>
              </a:rPr>
              <a:t>We capture the value of local businesses and high quality agriculture through new products and niche markets serving residents, visitors, and customers outside the area.</a:t>
            </a:r>
            <a:endParaRPr lang="en-US" sz="2600" b="0" cap="none" spc="0" dirty="0" smtClean="0">
              <a:solidFill>
                <a:prstClr val="black"/>
              </a:solidFill>
            </a:endParaRPr>
          </a:p>
        </p:txBody>
      </p:sp>
      <p:sp>
        <p:nvSpPr>
          <p:cNvPr id="4" name="Title 3"/>
          <p:cNvSpPr>
            <a:spLocks noGrp="1"/>
          </p:cNvSpPr>
          <p:nvPr>
            <p:ph type="title"/>
          </p:nvPr>
        </p:nvSpPr>
        <p:spPr/>
        <p:txBody>
          <a:bodyPr/>
          <a:lstStyle/>
          <a:p>
            <a:r>
              <a:rPr lang="en-US" dirty="0" smtClean="0"/>
              <a:t>Economy</a:t>
            </a:r>
            <a:endParaRPr lang="en-US" dirty="0"/>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301752" y="5257800"/>
            <a:ext cx="8503920" cy="1066800"/>
          </a:xfrm>
        </p:spPr>
        <p:txBody>
          <a:bodyPr>
            <a:noAutofit/>
          </a:bodyPr>
          <a:lstStyle/>
          <a:p>
            <a:pPr marL="457200" indent="-457200">
              <a:buFont typeface="+mj-lt"/>
              <a:buAutoNum type="arabicPeriod" startAt="14"/>
            </a:pPr>
            <a:r>
              <a:rPr lang="en-US" sz="2300" u="sng" dirty="0" smtClean="0"/>
              <a:t>Balance of Trade:</a:t>
            </a:r>
            <a:r>
              <a:rPr lang="en-US" sz="2300" dirty="0" smtClean="0"/>
              <a:t> </a:t>
            </a:r>
            <a:r>
              <a:rPr lang="en-US" sz="2300" dirty="0" smtClean="0">
                <a:solidFill>
                  <a:schemeClr val="accent2"/>
                </a:solidFill>
              </a:rPr>
              <a:t>In 2007, the value of exports was 66% the value of imports. </a:t>
            </a:r>
            <a:endParaRPr lang="en-US" sz="2300" dirty="0">
              <a:solidFill>
                <a:schemeClr val="accent2"/>
              </a:solidFill>
            </a:endParaRPr>
          </a:p>
        </p:txBody>
      </p:sp>
      <p:sp>
        <p:nvSpPr>
          <p:cNvPr id="6" name="Title 3"/>
          <p:cNvSpPr>
            <a:spLocks noGrp="1"/>
          </p:cNvSpPr>
          <p:nvPr>
            <p:ph type="title"/>
          </p:nvPr>
        </p:nvSpPr>
        <p:spPr/>
        <p:txBody>
          <a:bodyPr/>
          <a:lstStyle/>
          <a:p>
            <a:pPr algn="l"/>
            <a:r>
              <a:rPr lang="en-US" dirty="0" smtClean="0"/>
              <a:t>Economy: </a:t>
            </a:r>
            <a:r>
              <a:rPr lang="en-US" i="1" dirty="0" smtClean="0">
                <a:solidFill>
                  <a:schemeClr val="tx1"/>
                </a:solidFill>
              </a:rPr>
              <a:t>Goal 2.2</a:t>
            </a:r>
            <a:endParaRPr lang="en-US" i="1" dirty="0">
              <a:solidFill>
                <a:schemeClr val="tx1"/>
              </a:solidFill>
            </a:endParaRPr>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8" name="Chart 7"/>
          <p:cNvGraphicFramePr/>
          <p:nvPr/>
        </p:nvGraphicFramePr>
        <p:xfrm>
          <a:off x="1295400" y="1447800"/>
          <a:ext cx="6705600" cy="3632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819400"/>
          </a:xfrm>
        </p:spPr>
        <p:txBody>
          <a:bodyPr>
            <a:normAutofit lnSpcReduction="10000"/>
          </a:bodyPr>
          <a:lstStyle/>
          <a:p>
            <a:pPr marL="274320" lvl="0" indent="-274320" algn="l">
              <a:buClr>
                <a:srgbClr val="D34817"/>
              </a:buClr>
            </a:pPr>
            <a:r>
              <a:rPr lang="en-US" sz="3000" b="0" i="1" cap="none" spc="0" dirty="0" smtClean="0">
                <a:solidFill>
                  <a:prstClr val="black"/>
                </a:solidFill>
              </a:rPr>
              <a:t>Goal 2.3 </a:t>
            </a:r>
          </a:p>
          <a:p>
            <a:pPr marL="274320" indent="-274320" algn="l">
              <a:buClr>
                <a:srgbClr val="D34817"/>
              </a:buClr>
            </a:pPr>
            <a:r>
              <a:rPr lang="en-US" sz="400" b="0" i="1" cap="none" spc="0" dirty="0" smtClean="0">
                <a:solidFill>
                  <a:prstClr val="black"/>
                </a:solidFill>
              </a:rPr>
              <a:t>	</a:t>
            </a:r>
            <a:r>
              <a:rPr lang="en-US" sz="2600" b="0" cap="none" spc="0" dirty="0" smtClean="0">
                <a:solidFill>
                  <a:srgbClr val="696464"/>
                </a:solidFill>
              </a:rPr>
              <a:t>In addition to carrying agriculture and ranching forward into the next generation, Wallowa County cultivates a balance of compatible locally-owned small businesses, which add to our diverse and innovative economy.</a:t>
            </a:r>
            <a:endParaRPr lang="en-US" sz="2600" b="0" cap="none" spc="0" dirty="0" smtClean="0">
              <a:solidFill>
                <a:prstClr val="black"/>
              </a:solidFill>
            </a:endParaRPr>
          </a:p>
        </p:txBody>
      </p:sp>
      <p:sp>
        <p:nvSpPr>
          <p:cNvPr id="4" name="Title 3"/>
          <p:cNvSpPr>
            <a:spLocks noGrp="1"/>
          </p:cNvSpPr>
          <p:nvPr>
            <p:ph type="title"/>
          </p:nvPr>
        </p:nvSpPr>
        <p:spPr/>
        <p:txBody>
          <a:bodyPr/>
          <a:lstStyle/>
          <a:p>
            <a:r>
              <a:rPr lang="en-US" dirty="0" smtClean="0"/>
              <a:t>Economy</a:t>
            </a:r>
            <a:endParaRPr lang="en-US" dirty="0"/>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a:spLocks noGrp="1"/>
          </p:cNvSpPr>
          <p:nvPr>
            <p:ph type="title"/>
          </p:nvPr>
        </p:nvSpPr>
        <p:spPr/>
        <p:txBody>
          <a:bodyPr/>
          <a:lstStyle/>
          <a:p>
            <a:pPr algn="l"/>
            <a:r>
              <a:rPr lang="en-US" dirty="0" smtClean="0"/>
              <a:t>Economy: </a:t>
            </a:r>
            <a:r>
              <a:rPr lang="en-US" i="1" dirty="0" smtClean="0">
                <a:solidFill>
                  <a:schemeClr val="tx1"/>
                </a:solidFill>
              </a:rPr>
              <a:t>Goal 2.3</a:t>
            </a:r>
            <a:endParaRPr lang="en-US" i="1" dirty="0">
              <a:solidFill>
                <a:schemeClr val="tx1"/>
              </a:solidFill>
            </a:endParaRPr>
          </a:p>
        </p:txBody>
      </p:sp>
      <p:sp>
        <p:nvSpPr>
          <p:cNvPr id="14" name="Content Placeholder 13"/>
          <p:cNvSpPr>
            <a:spLocks noGrp="1"/>
          </p:cNvSpPr>
          <p:nvPr>
            <p:ph sz="half" idx="2"/>
          </p:nvPr>
        </p:nvSpPr>
        <p:spPr>
          <a:xfrm>
            <a:off x="4724400" y="1524000"/>
            <a:ext cx="4191000" cy="4724399"/>
          </a:xfrm>
          <a:solidFill>
            <a:schemeClr val="bg2"/>
          </a:solidFill>
        </p:spPr>
        <p:txBody>
          <a:bodyPr>
            <a:noAutofit/>
          </a:bodyPr>
          <a:lstStyle/>
          <a:p>
            <a:pPr marL="457200" indent="-457200">
              <a:buFont typeface="+mj-lt"/>
              <a:buAutoNum type="arabicPeriod" startAt="12"/>
            </a:pPr>
            <a:endParaRPr lang="en-US" sz="1900" u="sng" dirty="0" smtClean="0"/>
          </a:p>
          <a:p>
            <a:pPr marL="457200" indent="-457200">
              <a:buFont typeface="+mj-lt"/>
              <a:buAutoNum type="arabicPeriod" startAt="15"/>
            </a:pPr>
            <a:r>
              <a:rPr lang="en-US" sz="1900" u="sng" dirty="0" smtClean="0"/>
              <a:t>Small &amp; Large Business Health:</a:t>
            </a:r>
            <a:r>
              <a:rPr lang="en-US" sz="1900" dirty="0" smtClean="0"/>
              <a:t> </a:t>
            </a:r>
            <a:r>
              <a:rPr lang="en-US" sz="1900" dirty="0" smtClean="0">
                <a:solidFill>
                  <a:srgbClr val="375B3A"/>
                </a:solidFill>
              </a:rPr>
              <a:t>Between 2008 and 2009, the growth rate of small businesses was +6%</a:t>
            </a:r>
            <a:r>
              <a:rPr lang="en-US" sz="1900" dirty="0" smtClean="0">
                <a:solidFill>
                  <a:schemeClr val="accent2"/>
                </a:solidFill>
              </a:rPr>
              <a:t> and for large businesses was -16%. </a:t>
            </a:r>
          </a:p>
          <a:p>
            <a:pPr marL="457200" indent="-457200">
              <a:buFont typeface="+mj-lt"/>
              <a:buAutoNum type="arabicPeriod" startAt="15"/>
            </a:pPr>
            <a:endParaRPr lang="en-US" sz="1900" dirty="0" smtClean="0">
              <a:solidFill>
                <a:schemeClr val="accent2"/>
              </a:solidFill>
            </a:endParaRPr>
          </a:p>
          <a:p>
            <a:pPr marL="457200" indent="-457200">
              <a:buFont typeface="+mj-lt"/>
              <a:buAutoNum type="arabicPeriod" startAt="15"/>
            </a:pPr>
            <a:r>
              <a:rPr lang="en-US" sz="1900" u="sng" dirty="0" smtClean="0"/>
              <a:t>Employers by Size:</a:t>
            </a:r>
            <a:r>
              <a:rPr lang="en-US" sz="1900" dirty="0" smtClean="0"/>
              <a:t> </a:t>
            </a:r>
            <a:r>
              <a:rPr lang="en-US" sz="1900" dirty="0" smtClean="0">
                <a:solidFill>
                  <a:schemeClr val="accent2"/>
                </a:solidFill>
              </a:rPr>
              <a:t>In 2009, Wallowa County was below target for the number of firms in each employee size class, </a:t>
            </a:r>
            <a:r>
              <a:rPr lang="en-US" sz="1900" dirty="0" smtClean="0">
                <a:solidFill>
                  <a:srgbClr val="375B3A"/>
                </a:solidFill>
              </a:rPr>
              <a:t>but on target with respect to the percentage of businesses in the county of each size class. </a:t>
            </a:r>
          </a:p>
          <a:p>
            <a:pPr marL="457200" indent="-457200">
              <a:buFont typeface="+mj-lt"/>
              <a:buAutoNum type="arabicPeriod" startAt="15"/>
            </a:pPr>
            <a:endParaRPr lang="en-US" sz="1900" dirty="0" smtClean="0">
              <a:solidFill>
                <a:schemeClr val="accent2"/>
              </a:solidFill>
            </a:endParaRPr>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10" name="Content Placeholder 9"/>
          <p:cNvGraphicFramePr>
            <a:graphicFrameLocks noGrp="1"/>
          </p:cNvGraphicFramePr>
          <p:nvPr>
            <p:ph sz="half" idx="1"/>
          </p:nvPr>
        </p:nvGraphicFramePr>
        <p:xfrm>
          <a:off x="304800" y="1600200"/>
          <a:ext cx="4038600" cy="46815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a:spLocks noGrp="1"/>
          </p:cNvSpPr>
          <p:nvPr>
            <p:ph type="title"/>
          </p:nvPr>
        </p:nvSpPr>
        <p:spPr/>
        <p:txBody>
          <a:bodyPr/>
          <a:lstStyle/>
          <a:p>
            <a:pPr algn="l"/>
            <a:r>
              <a:rPr lang="en-US" dirty="0" smtClean="0"/>
              <a:t>Economy: </a:t>
            </a:r>
            <a:r>
              <a:rPr lang="en-US" i="1" dirty="0" smtClean="0">
                <a:solidFill>
                  <a:schemeClr val="tx1"/>
                </a:solidFill>
              </a:rPr>
              <a:t>Goal 2.3</a:t>
            </a:r>
            <a:endParaRPr lang="en-US" i="1" dirty="0">
              <a:solidFill>
                <a:schemeClr val="tx1"/>
              </a:solidFill>
            </a:endParaRPr>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
        <p:nvSpPr>
          <p:cNvPr id="9" name="Content Placeholder 8"/>
          <p:cNvSpPr>
            <a:spLocks noGrp="1"/>
          </p:cNvSpPr>
          <p:nvPr>
            <p:ph sz="quarter" idx="1"/>
          </p:nvPr>
        </p:nvSpPr>
        <p:spPr>
          <a:xfrm>
            <a:off x="228600" y="5029200"/>
            <a:ext cx="8503920" cy="1219200"/>
          </a:xfrm>
        </p:spPr>
        <p:txBody>
          <a:bodyPr>
            <a:normAutofit/>
          </a:bodyPr>
          <a:lstStyle/>
          <a:p>
            <a:pPr marL="514350" indent="-514350">
              <a:buFont typeface="+mj-lt"/>
              <a:buAutoNum type="arabicPeriod" startAt="17"/>
            </a:pPr>
            <a:r>
              <a:rPr lang="en-US" sz="2300" u="sng" dirty="0" smtClean="0"/>
              <a:t>Employment in Industries Targeted by Economic Development Strategy:</a:t>
            </a:r>
            <a:r>
              <a:rPr lang="en-US" sz="2300" dirty="0" smtClean="0"/>
              <a:t> </a:t>
            </a:r>
            <a:r>
              <a:rPr lang="en-US" sz="2300" dirty="0" smtClean="0">
                <a:solidFill>
                  <a:srgbClr val="375B3A"/>
                </a:solidFill>
              </a:rPr>
              <a:t>In 2007, the five targeted industries were responsible for about 53% of all jobs in the county.</a:t>
            </a:r>
            <a:endParaRPr lang="en-US" sz="2300" dirty="0">
              <a:solidFill>
                <a:srgbClr val="375B3A"/>
              </a:solidFill>
            </a:endParaRPr>
          </a:p>
        </p:txBody>
      </p:sp>
      <p:graphicFrame>
        <p:nvGraphicFramePr>
          <p:cNvPr id="18" name="Chart 17"/>
          <p:cNvGraphicFramePr/>
          <p:nvPr/>
        </p:nvGraphicFramePr>
        <p:xfrm>
          <a:off x="762000" y="1529953"/>
          <a:ext cx="7620000" cy="342304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Environment</a:t>
            </a:r>
            <a:endParaRPr lang="en-US" dirty="0"/>
          </a:p>
        </p:txBody>
      </p:sp>
      <p:sp>
        <p:nvSpPr>
          <p:cNvPr id="6" name="Text Placeholder 4"/>
          <p:cNvSpPr>
            <a:spLocks noGrp="1"/>
          </p:cNvSpPr>
          <p:nvPr>
            <p:ph type="body" idx="1"/>
          </p:nvPr>
        </p:nvSpPr>
        <p:spPr>
          <a:xfrm>
            <a:off x="1368426" y="2743200"/>
            <a:ext cx="6480174" cy="3352800"/>
          </a:xfrm>
        </p:spPr>
        <p:txBody>
          <a:bodyPr>
            <a:normAutofit/>
          </a:bodyPr>
          <a:lstStyle/>
          <a:p>
            <a:pPr marL="274320" lvl="0" indent="-274320" algn="l">
              <a:buClr>
                <a:srgbClr val="D34817"/>
              </a:buClr>
            </a:pPr>
            <a:r>
              <a:rPr lang="en-US" sz="3000" b="0" i="1" cap="none" spc="0" dirty="0" smtClean="0">
                <a:solidFill>
                  <a:schemeClr val="tx1"/>
                </a:solidFill>
              </a:rPr>
              <a:t>Goal 3.1 </a:t>
            </a:r>
          </a:p>
          <a:p>
            <a:pPr marL="274320" indent="-274320" algn="l">
              <a:buClr>
                <a:srgbClr val="D34817"/>
              </a:buClr>
            </a:pPr>
            <a:r>
              <a:rPr lang="en-US" sz="100" b="0" i="1" cap="none" spc="0" dirty="0" smtClean="0">
                <a:solidFill>
                  <a:prstClr val="black"/>
                </a:solidFill>
              </a:rPr>
              <a:t>	</a:t>
            </a:r>
            <a:r>
              <a:rPr lang="en-US" sz="2600" b="0" cap="none" spc="0" dirty="0" smtClean="0">
                <a:solidFill>
                  <a:srgbClr val="696464"/>
                </a:solidFill>
              </a:rPr>
              <a:t>High-speed telecommunication and transportation infrastructure helps us export our products and services as well as attracts families and young people</a:t>
            </a:r>
            <a:endParaRPr lang="en-US" sz="2600" b="0" cap="none" spc="0" dirty="0" smtClean="0">
              <a:solidFill>
                <a:prstClr val="black"/>
              </a:solidFill>
            </a:endParaRPr>
          </a:p>
          <a:p>
            <a:endParaRPr lang="en-US" dirty="0"/>
          </a:p>
        </p:txBody>
      </p:sp>
      <p:sp>
        <p:nvSpPr>
          <p:cNvPr id="5" name="TextBox 4"/>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
        <p:nvSpPr>
          <p:cNvPr id="9" name="TextBox 8"/>
          <p:cNvSpPr txBox="1"/>
          <p:nvPr/>
        </p:nvSpPr>
        <p:spPr>
          <a:xfrm>
            <a:off x="3162300" y="5334000"/>
            <a:ext cx="2819400" cy="461665"/>
          </a:xfrm>
          <a:prstGeom prst="rect">
            <a:avLst/>
          </a:prstGeom>
          <a:noFill/>
        </p:spPr>
        <p:txBody>
          <a:bodyPr wrap="square" rtlCol="0">
            <a:spAutoFit/>
          </a:bodyPr>
          <a:lstStyle/>
          <a:p>
            <a:pPr algn="ctr"/>
            <a:r>
              <a:rPr lang="en-US" sz="2400" dirty="0" smtClean="0"/>
              <a:t>More data needed</a:t>
            </a:r>
            <a:endParaRPr lang="en-US" sz="24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Environment</a:t>
            </a:r>
            <a:endParaRPr lang="en-US" dirty="0"/>
          </a:p>
        </p:txBody>
      </p:sp>
      <p:sp>
        <p:nvSpPr>
          <p:cNvPr id="6" name="Text Placeholder 4"/>
          <p:cNvSpPr>
            <a:spLocks noGrp="1"/>
          </p:cNvSpPr>
          <p:nvPr>
            <p:ph type="body" idx="1"/>
          </p:nvPr>
        </p:nvSpPr>
        <p:spPr>
          <a:xfrm>
            <a:off x="1368426" y="2743200"/>
            <a:ext cx="6480174" cy="3352800"/>
          </a:xfrm>
        </p:spPr>
        <p:txBody>
          <a:bodyPr>
            <a:normAutofit/>
          </a:bodyPr>
          <a:lstStyle/>
          <a:p>
            <a:pPr marL="274320" lvl="0" indent="-274320" algn="l">
              <a:buClr>
                <a:srgbClr val="D34817"/>
              </a:buClr>
            </a:pPr>
            <a:r>
              <a:rPr lang="en-US" sz="3000" b="0" i="1" cap="none" spc="0" dirty="0" smtClean="0">
                <a:solidFill>
                  <a:schemeClr val="tx1"/>
                </a:solidFill>
              </a:rPr>
              <a:t>Goal 3.2 </a:t>
            </a:r>
          </a:p>
          <a:p>
            <a:pPr marL="274320" indent="-274320" algn="l">
              <a:buClr>
                <a:srgbClr val="D34817"/>
              </a:buClr>
            </a:pPr>
            <a:r>
              <a:rPr lang="en-US" sz="100" b="0" i="1" cap="none" spc="0" dirty="0" smtClean="0">
                <a:solidFill>
                  <a:prstClr val="black"/>
                </a:solidFill>
              </a:rPr>
              <a:t>	</a:t>
            </a:r>
            <a:r>
              <a:rPr lang="en-US" sz="2600" b="0" cap="none" spc="0" dirty="0" smtClean="0">
                <a:solidFill>
                  <a:srgbClr val="696464"/>
                </a:solidFill>
              </a:rPr>
              <a:t>Wallowa County is home to wide-open spaces, intact ranchlands, and a healthy environment </a:t>
            </a:r>
            <a:endParaRPr lang="en-US" sz="2600" b="0" cap="none" spc="0" dirty="0" smtClean="0">
              <a:solidFill>
                <a:prstClr val="black"/>
              </a:solidFill>
            </a:endParaRPr>
          </a:p>
          <a:p>
            <a:endParaRPr lang="en-US" dirty="0"/>
          </a:p>
        </p:txBody>
      </p:sp>
      <p:sp>
        <p:nvSpPr>
          <p:cNvPr id="5" name="TextBox 4"/>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a:spLocks noGrp="1"/>
          </p:cNvSpPr>
          <p:nvPr>
            <p:ph type="title"/>
          </p:nvPr>
        </p:nvSpPr>
        <p:spPr/>
        <p:txBody>
          <a:bodyPr/>
          <a:lstStyle/>
          <a:p>
            <a:pPr algn="l"/>
            <a:r>
              <a:rPr lang="en-US" dirty="0" smtClean="0"/>
              <a:t>Environment: </a:t>
            </a:r>
            <a:r>
              <a:rPr lang="en-US" i="1" dirty="0" smtClean="0">
                <a:solidFill>
                  <a:schemeClr val="tx1"/>
                </a:solidFill>
              </a:rPr>
              <a:t>Goal 3.2</a:t>
            </a:r>
            <a:endParaRPr lang="en-US" i="1" dirty="0">
              <a:solidFill>
                <a:schemeClr val="tx1"/>
              </a:solidFill>
            </a:endParaRPr>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
        <p:nvSpPr>
          <p:cNvPr id="17" name="Content Placeholder 16"/>
          <p:cNvSpPr>
            <a:spLocks noGrp="1"/>
          </p:cNvSpPr>
          <p:nvPr>
            <p:ph sz="quarter" idx="1"/>
          </p:nvPr>
        </p:nvSpPr>
        <p:spPr>
          <a:xfrm>
            <a:off x="304800" y="5105400"/>
            <a:ext cx="8503920" cy="1146048"/>
          </a:xfrm>
        </p:spPr>
        <p:txBody>
          <a:bodyPr>
            <a:normAutofit fontScale="92500" lnSpcReduction="10000"/>
          </a:bodyPr>
          <a:lstStyle/>
          <a:p>
            <a:pPr marL="514350" indent="-514350">
              <a:buFont typeface="+mj-lt"/>
              <a:buAutoNum type="arabicPeriod" startAt="19"/>
            </a:pPr>
            <a:r>
              <a:rPr lang="en-US" u="sng" dirty="0" smtClean="0"/>
              <a:t>Working Landscapes</a:t>
            </a:r>
            <a:r>
              <a:rPr lang="en-US" dirty="0" smtClean="0"/>
              <a:t>: </a:t>
            </a:r>
            <a:r>
              <a:rPr lang="en-US" dirty="0" smtClean="0">
                <a:solidFill>
                  <a:srgbClr val="375B3A"/>
                </a:solidFill>
              </a:rPr>
              <a:t>In 2009, 50% of Wallowa County land was actively managed for grazing, timber, and farming.</a:t>
            </a:r>
            <a:endParaRPr lang="en-US" dirty="0">
              <a:solidFill>
                <a:srgbClr val="375B3A"/>
              </a:solidFill>
            </a:endParaRPr>
          </a:p>
        </p:txBody>
      </p:sp>
      <p:graphicFrame>
        <p:nvGraphicFramePr>
          <p:cNvPr id="19" name="Chart 18"/>
          <p:cNvGraphicFramePr/>
          <p:nvPr/>
        </p:nvGraphicFramePr>
        <p:xfrm>
          <a:off x="609600" y="1521279"/>
          <a:ext cx="8001000" cy="335552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a:spLocks noGrp="1"/>
          </p:cNvSpPr>
          <p:nvPr>
            <p:ph type="title"/>
          </p:nvPr>
        </p:nvSpPr>
        <p:spPr/>
        <p:txBody>
          <a:bodyPr/>
          <a:lstStyle/>
          <a:p>
            <a:pPr algn="l"/>
            <a:r>
              <a:rPr lang="en-US" dirty="0" smtClean="0"/>
              <a:t>Environment: </a:t>
            </a:r>
            <a:r>
              <a:rPr lang="en-US" i="1" dirty="0" smtClean="0">
                <a:solidFill>
                  <a:schemeClr val="tx1"/>
                </a:solidFill>
              </a:rPr>
              <a:t>Goal 3.2</a:t>
            </a:r>
            <a:endParaRPr lang="en-US" i="1" dirty="0">
              <a:solidFill>
                <a:schemeClr val="tx1"/>
              </a:solidFill>
            </a:endParaRPr>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
        <p:nvSpPr>
          <p:cNvPr id="17" name="Content Placeholder 16"/>
          <p:cNvSpPr>
            <a:spLocks noGrp="1"/>
          </p:cNvSpPr>
          <p:nvPr>
            <p:ph sz="quarter" idx="1"/>
          </p:nvPr>
        </p:nvSpPr>
        <p:spPr>
          <a:xfrm>
            <a:off x="304800" y="5105400"/>
            <a:ext cx="8503920" cy="1146048"/>
          </a:xfrm>
        </p:spPr>
        <p:txBody>
          <a:bodyPr>
            <a:normAutofit fontScale="85000" lnSpcReduction="10000"/>
          </a:bodyPr>
          <a:lstStyle/>
          <a:p>
            <a:pPr marL="514350" indent="-514350">
              <a:buFont typeface="+mj-lt"/>
              <a:buAutoNum type="arabicPeriod" startAt="20"/>
            </a:pPr>
            <a:r>
              <a:rPr lang="en-US" u="sng" dirty="0" smtClean="0"/>
              <a:t>Land Access for Hunting, Fishing, &amp; Recreation:</a:t>
            </a:r>
            <a:r>
              <a:rPr lang="en-US" dirty="0" smtClean="0"/>
              <a:t> </a:t>
            </a:r>
            <a:r>
              <a:rPr lang="en-US" dirty="0" smtClean="0">
                <a:solidFill>
                  <a:srgbClr val="375B3A"/>
                </a:solidFill>
              </a:rPr>
              <a:t>In 2009, adequate amounts of public land (423,000 acres) and private landowners allow public access for these activities.</a:t>
            </a:r>
            <a:endParaRPr lang="en-US" dirty="0">
              <a:solidFill>
                <a:srgbClr val="375B3A"/>
              </a:solidFill>
            </a:endParaRPr>
          </a:p>
        </p:txBody>
      </p:sp>
      <p:graphicFrame>
        <p:nvGraphicFramePr>
          <p:cNvPr id="6" name="Chart 5"/>
          <p:cNvGraphicFramePr/>
          <p:nvPr/>
        </p:nvGraphicFramePr>
        <p:xfrm>
          <a:off x="1371600" y="1397000"/>
          <a:ext cx="6781800" cy="3556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Vital Wallowa Indicator Project Survey</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85000" lnSpcReduction="20000"/>
          </a:bodyPr>
          <a:lstStyle/>
          <a:p>
            <a:pPr>
              <a:buNone/>
            </a:pPr>
            <a:r>
              <a:rPr lang="en-US" sz="3200" u="sng" dirty="0" smtClean="0"/>
              <a:t>Survey Methodology:</a:t>
            </a:r>
            <a:r>
              <a:rPr lang="en-US" sz="3200" dirty="0" smtClean="0"/>
              <a:t> </a:t>
            </a:r>
          </a:p>
          <a:p>
            <a:r>
              <a:rPr lang="en-US" sz="2800" dirty="0" smtClean="0"/>
              <a:t>Hand-delivered February - May, 2009 by local residents</a:t>
            </a:r>
          </a:p>
          <a:p>
            <a:pPr lvl="1"/>
            <a:r>
              <a:rPr lang="en-US" sz="2300" dirty="0" smtClean="0"/>
              <a:t>Wallowa HS FCCLA, Joseph HS FBLA, Enterprise HS FBLA</a:t>
            </a:r>
          </a:p>
          <a:p>
            <a:pPr lvl="1"/>
            <a:r>
              <a:rPr lang="en-US" sz="2300" dirty="0" smtClean="0"/>
              <a:t>Adult volunteers</a:t>
            </a:r>
          </a:p>
          <a:p>
            <a:r>
              <a:rPr lang="en-US" sz="2800" dirty="0" smtClean="0"/>
              <a:t>Mail-back response rate: 63%</a:t>
            </a:r>
          </a:p>
          <a:p>
            <a:r>
              <a:rPr lang="en-US" sz="2800" dirty="0" smtClean="0"/>
              <a:t>Received completed questionnaires from 276 randomly selected Wallowa County adult (18+) residents</a:t>
            </a:r>
          </a:p>
          <a:p>
            <a:r>
              <a:rPr lang="en-US" sz="2800" dirty="0" smtClean="0"/>
              <a:t>Quotas established for area of the county to ensure a representative sample</a:t>
            </a:r>
          </a:p>
          <a:p>
            <a:r>
              <a:rPr lang="en-US" sz="2800" dirty="0" smtClean="0"/>
              <a:t>Margin of error: </a:t>
            </a:r>
          </a:p>
          <a:p>
            <a:pPr lvl="1"/>
            <a:r>
              <a:rPr lang="en-US" sz="2500" dirty="0" smtClean="0"/>
              <a:t>±5.8% for permanent adult resident estimates </a:t>
            </a:r>
          </a:p>
          <a:p>
            <a:r>
              <a:rPr lang="en-US" sz="2800" dirty="0" smtClean="0"/>
              <a:t>All published estimates have been weighted to represent the Wallowa County population of adult residents</a:t>
            </a:r>
            <a:endParaRPr lang="en-US" sz="2800" dirty="0"/>
          </a:p>
        </p:txBody>
      </p:sp>
      <p:sp>
        <p:nvSpPr>
          <p:cNvPr id="5" name="TextBox 4"/>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a:spLocks noGrp="1"/>
          </p:cNvSpPr>
          <p:nvPr>
            <p:ph type="title"/>
          </p:nvPr>
        </p:nvSpPr>
        <p:spPr/>
        <p:txBody>
          <a:bodyPr/>
          <a:lstStyle/>
          <a:p>
            <a:pPr algn="l"/>
            <a:r>
              <a:rPr lang="en-US" dirty="0" smtClean="0"/>
              <a:t>Environment: </a:t>
            </a:r>
            <a:r>
              <a:rPr lang="en-US" i="1" dirty="0" smtClean="0">
                <a:solidFill>
                  <a:schemeClr val="tx1"/>
                </a:solidFill>
              </a:rPr>
              <a:t>Goal 3.2</a:t>
            </a:r>
            <a:endParaRPr lang="en-US" i="1" dirty="0">
              <a:solidFill>
                <a:schemeClr val="tx1"/>
              </a:solidFill>
            </a:endParaRPr>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
        <p:nvSpPr>
          <p:cNvPr id="17" name="Content Placeholder 16"/>
          <p:cNvSpPr>
            <a:spLocks noGrp="1"/>
          </p:cNvSpPr>
          <p:nvPr>
            <p:ph sz="quarter" idx="1"/>
          </p:nvPr>
        </p:nvSpPr>
        <p:spPr>
          <a:xfrm>
            <a:off x="304800" y="4648200"/>
            <a:ext cx="8503920" cy="1752600"/>
          </a:xfrm>
        </p:spPr>
        <p:txBody>
          <a:bodyPr>
            <a:normAutofit fontScale="77500" lnSpcReduction="20000"/>
          </a:bodyPr>
          <a:lstStyle/>
          <a:p>
            <a:pPr marL="514350" indent="-514350">
              <a:buFont typeface="+mj-lt"/>
              <a:buAutoNum type="arabicPeriod" startAt="21"/>
            </a:pPr>
            <a:r>
              <a:rPr lang="en-US" u="sng" dirty="0" smtClean="0"/>
              <a:t>Water Quality:</a:t>
            </a:r>
            <a:r>
              <a:rPr lang="en-US" dirty="0" smtClean="0"/>
              <a:t> In 2004-2006, 522 miles of stream reaches in Wallowa County were “water quality limited.”</a:t>
            </a:r>
          </a:p>
          <a:p>
            <a:pPr marL="514350" indent="-514350">
              <a:buFont typeface="+mj-lt"/>
              <a:buAutoNum type="arabicPeriod" startAt="21"/>
            </a:pPr>
            <a:r>
              <a:rPr lang="en-US" u="sng" dirty="0" smtClean="0"/>
              <a:t>Noxious Weeds:</a:t>
            </a:r>
            <a:r>
              <a:rPr lang="en-US" dirty="0" smtClean="0"/>
              <a:t> </a:t>
            </a:r>
            <a:r>
              <a:rPr lang="en-US" dirty="0" smtClean="0">
                <a:solidFill>
                  <a:srgbClr val="375B3A"/>
                </a:solidFill>
              </a:rPr>
              <a:t>In 2009, the number of acres treated met current year goals, the number of acres formally inventoried met annual goal levels, and only the number of acres under active restoration was slightly below target.</a:t>
            </a:r>
            <a:endParaRPr lang="en-US" u="sng" dirty="0" smtClean="0">
              <a:solidFill>
                <a:srgbClr val="375B3A"/>
              </a:solidFill>
            </a:endParaRPr>
          </a:p>
          <a:p>
            <a:pPr marL="514350" indent="-514350">
              <a:buFont typeface="+mj-lt"/>
              <a:buAutoNum type="arabicPeriod" startAt="21"/>
            </a:pPr>
            <a:endParaRPr lang="en-US" dirty="0">
              <a:solidFill>
                <a:srgbClr val="375B3A"/>
              </a:solidFill>
            </a:endParaRPr>
          </a:p>
        </p:txBody>
      </p:sp>
      <p:sp>
        <p:nvSpPr>
          <p:cNvPr id="9" name="Rectangle 8"/>
          <p:cNvSpPr/>
          <p:nvPr/>
        </p:nvSpPr>
        <p:spPr>
          <a:xfrm>
            <a:off x="6629400" y="2667000"/>
            <a:ext cx="2133600" cy="1015663"/>
          </a:xfrm>
          <a:prstGeom prst="rect">
            <a:avLst/>
          </a:prstGeom>
        </p:spPr>
        <p:txBody>
          <a:bodyPr wrap="square">
            <a:spAutoFit/>
          </a:bodyPr>
          <a:lstStyle/>
          <a:p>
            <a:pPr algn="ctr"/>
            <a:r>
              <a:rPr lang="en-US" sz="1200" b="1" dirty="0" smtClean="0"/>
              <a:t>Scotch Thistle</a:t>
            </a:r>
          </a:p>
          <a:p>
            <a:pPr algn="ctr"/>
            <a:endParaRPr lang="en-US" sz="1200" dirty="0" smtClean="0"/>
          </a:p>
          <a:p>
            <a:pPr algn="ctr"/>
            <a:r>
              <a:rPr lang="en-US" sz="1200" dirty="0" smtClean="0"/>
              <a:t>Image courtesy of Eric Coombs, Oregon Dept. of Agriculture</a:t>
            </a:r>
            <a:endParaRPr lang="en-US" sz="1200" dirty="0"/>
          </a:p>
        </p:txBody>
      </p:sp>
      <p:pic>
        <p:nvPicPr>
          <p:cNvPr id="2055" name="Picture 7"/>
          <p:cNvPicPr>
            <a:picLocks noChangeAspect="1" noChangeArrowheads="1"/>
          </p:cNvPicPr>
          <p:nvPr/>
        </p:nvPicPr>
        <p:blipFill>
          <a:blip r:embed="rId3" cstate="print"/>
          <a:srcRect/>
          <a:stretch>
            <a:fillRect/>
          </a:stretch>
        </p:blipFill>
        <p:spPr bwMode="auto">
          <a:xfrm>
            <a:off x="609600" y="2362200"/>
            <a:ext cx="2324100" cy="1533525"/>
          </a:xfrm>
          <a:prstGeom prst="rect">
            <a:avLst/>
          </a:prstGeom>
          <a:ln>
            <a:noFill/>
          </a:ln>
          <a:effectLst>
            <a:outerShdw blurRad="292100" dist="139700" dir="2700000" algn="tl" rotWithShape="0">
              <a:srgbClr val="333333">
                <a:alpha val="65000"/>
              </a:srgbClr>
            </a:outerShdw>
          </a:effectLst>
        </p:spPr>
      </p:pic>
      <p:pic>
        <p:nvPicPr>
          <p:cNvPr id="2057" name="Picture 9"/>
          <p:cNvPicPr>
            <a:picLocks noChangeAspect="1" noChangeArrowheads="1"/>
          </p:cNvPicPr>
          <p:nvPr/>
        </p:nvPicPr>
        <p:blipFill>
          <a:blip r:embed="rId4" cstate="print"/>
          <a:srcRect/>
          <a:stretch>
            <a:fillRect/>
          </a:stretch>
        </p:blipFill>
        <p:spPr bwMode="auto">
          <a:xfrm>
            <a:off x="3612776" y="1524000"/>
            <a:ext cx="2940424" cy="292608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Community Capacity</a:t>
            </a:r>
            <a:endParaRPr lang="en-US" dirty="0"/>
          </a:p>
        </p:txBody>
      </p:sp>
      <p:sp>
        <p:nvSpPr>
          <p:cNvPr id="6" name="Text Placeholder 4"/>
          <p:cNvSpPr>
            <a:spLocks noGrp="1"/>
          </p:cNvSpPr>
          <p:nvPr>
            <p:ph type="body" idx="1"/>
          </p:nvPr>
        </p:nvSpPr>
        <p:spPr>
          <a:xfrm>
            <a:off x="1368426" y="2743200"/>
            <a:ext cx="6480174" cy="2590800"/>
          </a:xfrm>
        </p:spPr>
        <p:txBody>
          <a:bodyPr>
            <a:normAutofit/>
          </a:bodyPr>
          <a:lstStyle/>
          <a:p>
            <a:pPr marL="274320" lvl="0" indent="-274320" algn="l">
              <a:buClr>
                <a:srgbClr val="D34817"/>
              </a:buClr>
            </a:pPr>
            <a:r>
              <a:rPr lang="en-US" sz="3000" b="0" i="1" cap="none" spc="0" dirty="0" smtClean="0">
                <a:solidFill>
                  <a:schemeClr val="tx1"/>
                </a:solidFill>
              </a:rPr>
              <a:t>Goal 4.1 </a:t>
            </a:r>
          </a:p>
          <a:p>
            <a:pPr marL="274320" indent="-274320" algn="l">
              <a:buClr>
                <a:srgbClr val="D34817"/>
              </a:buClr>
            </a:pPr>
            <a:r>
              <a:rPr lang="en-US" sz="100" b="0" i="1" cap="none" spc="0" dirty="0" smtClean="0">
                <a:solidFill>
                  <a:prstClr val="black"/>
                </a:solidFill>
              </a:rPr>
              <a:t>	</a:t>
            </a:r>
            <a:r>
              <a:rPr lang="en-US" sz="2600" b="0" cap="none" spc="0" dirty="0" smtClean="0">
                <a:solidFill>
                  <a:srgbClr val="696464"/>
                </a:solidFill>
              </a:rPr>
              <a:t>Our small towns, local businesses, and active volunteers collaborate to create a shared future for the county</a:t>
            </a:r>
            <a:endParaRPr lang="en-US" sz="2600" b="0" cap="none" spc="0" dirty="0" smtClean="0">
              <a:solidFill>
                <a:prstClr val="black"/>
              </a:solidFill>
            </a:endParaRPr>
          </a:p>
          <a:p>
            <a:endParaRPr lang="en-US" dirty="0"/>
          </a:p>
        </p:txBody>
      </p:sp>
      <p:sp>
        <p:nvSpPr>
          <p:cNvPr id="5" name="TextBox 4"/>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txBox="1">
            <a:spLocks/>
          </p:cNvSpPr>
          <p:nvPr/>
        </p:nvSpPr>
        <p:spPr>
          <a:xfrm>
            <a:off x="4191000" y="1752600"/>
            <a:ext cx="4038600" cy="4681728"/>
          </a:xfrm>
          <a:prstGeom prst="rect">
            <a:avLst/>
          </a:prstGeom>
        </p:spPr>
        <p:txBody>
          <a:bodyPr vert="horz">
            <a:normAutofit/>
          </a:bodyPr>
          <a:lstStyle/>
          <a:p>
            <a:pPr marL="514350" marR="0" lvl="0" indent="-514350" algn="l" defTabSz="914400" rtl="0" eaLnBrk="1" fontAlgn="auto" latinLnBrk="0" hangingPunct="1">
              <a:lnSpc>
                <a:spcPct val="100000"/>
              </a:lnSpc>
              <a:spcBef>
                <a:spcPct val="20000"/>
              </a:spcBef>
              <a:spcAft>
                <a:spcPts val="0"/>
              </a:spcAft>
              <a:buClr>
                <a:schemeClr val="accent1"/>
              </a:buClr>
              <a:buSzPct val="85000"/>
              <a:tabLst/>
              <a:defRPr/>
            </a:pPr>
            <a:endParaRPr kumimoji="0" lang="en-US" sz="2000" b="0" i="0" u="sng" strike="noStrike" kern="1200" cap="none" spc="0" normalizeH="0" baseline="0" noProof="0" dirty="0">
              <a:ln>
                <a:noFill/>
              </a:ln>
              <a:solidFill>
                <a:srgbClr val="375B3A"/>
              </a:solidFill>
              <a:effectLst/>
              <a:uLnTx/>
              <a:uFillTx/>
              <a:latin typeface="+mn-lt"/>
              <a:ea typeface="+mn-ea"/>
              <a:cs typeface="+mn-cs"/>
            </a:endParaRPr>
          </a:p>
        </p:txBody>
      </p:sp>
      <p:sp>
        <p:nvSpPr>
          <p:cNvPr id="6" name="Title 3"/>
          <p:cNvSpPr>
            <a:spLocks noGrp="1"/>
          </p:cNvSpPr>
          <p:nvPr>
            <p:ph type="title"/>
          </p:nvPr>
        </p:nvSpPr>
        <p:spPr/>
        <p:txBody>
          <a:bodyPr/>
          <a:lstStyle/>
          <a:p>
            <a:pPr algn="l"/>
            <a:r>
              <a:rPr lang="en-US" dirty="0" smtClean="0"/>
              <a:t>Society &amp; Culture: </a:t>
            </a:r>
            <a:r>
              <a:rPr lang="en-US" i="1" dirty="0" smtClean="0">
                <a:solidFill>
                  <a:schemeClr val="tx1"/>
                </a:solidFill>
              </a:rPr>
              <a:t>Goal 4.2</a:t>
            </a:r>
            <a:endParaRPr lang="en-US" dirty="0"/>
          </a:p>
        </p:txBody>
      </p:sp>
      <p:sp>
        <p:nvSpPr>
          <p:cNvPr id="5" name="Content Placeholder 4"/>
          <p:cNvSpPr>
            <a:spLocks noGrp="1"/>
          </p:cNvSpPr>
          <p:nvPr>
            <p:ph sz="quarter" idx="1"/>
          </p:nvPr>
        </p:nvSpPr>
        <p:spPr>
          <a:xfrm>
            <a:off x="304800" y="4893624"/>
            <a:ext cx="8503920" cy="1507175"/>
          </a:xfrm>
          <a:noFill/>
        </p:spPr>
        <p:txBody>
          <a:bodyPr>
            <a:noAutofit/>
          </a:bodyPr>
          <a:lstStyle/>
          <a:p>
            <a:pPr marL="514350" indent="-514350">
              <a:buFont typeface="+mj-lt"/>
              <a:buAutoNum type="arabicPeriod" startAt="23"/>
            </a:pPr>
            <a:r>
              <a:rPr lang="en-US" sz="1800" u="sng" dirty="0" smtClean="0"/>
              <a:t>Civic Participation:</a:t>
            </a:r>
            <a:r>
              <a:rPr lang="en-US" sz="1800" dirty="0" smtClean="0"/>
              <a:t> </a:t>
            </a:r>
            <a:r>
              <a:rPr lang="en-US" sz="1800" dirty="0" smtClean="0">
                <a:solidFill>
                  <a:srgbClr val="375B3A"/>
                </a:solidFill>
              </a:rPr>
              <a:t>Between 2008 and 2009, 79% of Wallowa County adults participated in 2 or more civic activities in the county. </a:t>
            </a:r>
            <a:r>
              <a:rPr lang="en-US" sz="1800" dirty="0" smtClean="0">
                <a:solidFill>
                  <a:schemeClr val="accent2"/>
                </a:solidFill>
              </a:rPr>
              <a:t>Some groups were not equitably represented, however. </a:t>
            </a:r>
          </a:p>
          <a:p>
            <a:pPr marL="514350" indent="-514350">
              <a:buFont typeface="+mj-lt"/>
              <a:buAutoNum type="arabicPeriod" startAt="23"/>
            </a:pPr>
            <a:r>
              <a:rPr lang="en-US" sz="1800" u="sng" dirty="0" smtClean="0"/>
              <a:t>County Government Revenues:</a:t>
            </a:r>
            <a:r>
              <a:rPr lang="en-US" sz="1800" dirty="0" smtClean="0"/>
              <a:t> </a:t>
            </a:r>
            <a:r>
              <a:rPr lang="en-US" sz="1800" dirty="0" smtClean="0">
                <a:solidFill>
                  <a:srgbClr val="375B3A"/>
                </a:solidFill>
              </a:rPr>
              <a:t>In 2008-2009, 35% of revenues came from fees, taxes, and grants and spending was at about $2,000 per capita</a:t>
            </a:r>
            <a:endParaRPr lang="en-US" sz="1800" u="sng" dirty="0" smtClean="0">
              <a:solidFill>
                <a:srgbClr val="375B3A"/>
              </a:solidFill>
            </a:endParaRPr>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10" name="Chart 9"/>
          <p:cNvGraphicFramePr/>
          <p:nvPr/>
        </p:nvGraphicFramePr>
        <p:xfrm>
          <a:off x="419100" y="1371600"/>
          <a:ext cx="8305800" cy="3505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Community Capacity</a:t>
            </a:r>
            <a:endParaRPr lang="en-US" dirty="0"/>
          </a:p>
        </p:txBody>
      </p:sp>
      <p:sp>
        <p:nvSpPr>
          <p:cNvPr id="6" name="Text Placeholder 4"/>
          <p:cNvSpPr>
            <a:spLocks noGrp="1"/>
          </p:cNvSpPr>
          <p:nvPr>
            <p:ph type="body" idx="1"/>
          </p:nvPr>
        </p:nvSpPr>
        <p:spPr>
          <a:xfrm>
            <a:off x="1368426" y="2743200"/>
            <a:ext cx="6480174" cy="2590800"/>
          </a:xfrm>
        </p:spPr>
        <p:txBody>
          <a:bodyPr>
            <a:normAutofit fontScale="92500" lnSpcReduction="10000"/>
          </a:bodyPr>
          <a:lstStyle/>
          <a:p>
            <a:pPr marL="274320" lvl="0" indent="-274320" algn="l">
              <a:buClr>
                <a:srgbClr val="D34817"/>
              </a:buClr>
            </a:pPr>
            <a:r>
              <a:rPr lang="en-US" sz="3000" b="0" i="1" cap="none" spc="0" dirty="0" smtClean="0">
                <a:solidFill>
                  <a:schemeClr val="tx1"/>
                </a:solidFill>
              </a:rPr>
              <a:t>Goal 4.2 </a:t>
            </a:r>
          </a:p>
          <a:p>
            <a:pPr marL="274320" indent="-274320" algn="l">
              <a:buClr>
                <a:srgbClr val="D34817"/>
              </a:buClr>
            </a:pPr>
            <a:r>
              <a:rPr lang="en-US" sz="100" b="0" i="1" cap="none" spc="0" dirty="0" smtClean="0">
                <a:solidFill>
                  <a:prstClr val="black"/>
                </a:solidFill>
              </a:rPr>
              <a:t>	</a:t>
            </a:r>
            <a:r>
              <a:rPr lang="en-US" sz="2600" b="0" cap="none" spc="0" dirty="0" smtClean="0">
                <a:solidFill>
                  <a:srgbClr val="696464"/>
                </a:solidFill>
              </a:rPr>
              <a:t>We intentionally nurture and connect year-round residents, including young people and families, through community events and community spaces, in order to foster a cohesive and collaborative community environment</a:t>
            </a:r>
            <a:endParaRPr lang="en-US" sz="2600" b="0" cap="none" spc="0" dirty="0" smtClean="0">
              <a:solidFill>
                <a:prstClr val="black"/>
              </a:solidFill>
            </a:endParaRPr>
          </a:p>
          <a:p>
            <a:endParaRPr lang="en-US" dirty="0"/>
          </a:p>
        </p:txBody>
      </p:sp>
      <p:sp>
        <p:nvSpPr>
          <p:cNvPr id="5" name="TextBox 4"/>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txBox="1">
            <a:spLocks/>
          </p:cNvSpPr>
          <p:nvPr/>
        </p:nvSpPr>
        <p:spPr>
          <a:xfrm>
            <a:off x="4191000" y="1752600"/>
            <a:ext cx="4038600" cy="4681728"/>
          </a:xfrm>
          <a:prstGeom prst="rect">
            <a:avLst/>
          </a:prstGeom>
        </p:spPr>
        <p:txBody>
          <a:bodyPr vert="horz">
            <a:normAutofit/>
          </a:bodyPr>
          <a:lstStyle/>
          <a:p>
            <a:pPr marL="514350" marR="0" lvl="0" indent="-514350" algn="l" defTabSz="914400" rtl="0" eaLnBrk="1" fontAlgn="auto" latinLnBrk="0" hangingPunct="1">
              <a:lnSpc>
                <a:spcPct val="100000"/>
              </a:lnSpc>
              <a:spcBef>
                <a:spcPct val="20000"/>
              </a:spcBef>
              <a:spcAft>
                <a:spcPts val="0"/>
              </a:spcAft>
              <a:buClr>
                <a:schemeClr val="accent1"/>
              </a:buClr>
              <a:buSzPct val="85000"/>
              <a:tabLst/>
              <a:defRPr/>
            </a:pPr>
            <a:endParaRPr kumimoji="0" lang="en-US" sz="2000" b="0" i="0" u="sng" strike="noStrike" kern="1200" cap="none" spc="0" normalizeH="0" baseline="0" noProof="0" dirty="0">
              <a:ln>
                <a:noFill/>
              </a:ln>
              <a:solidFill>
                <a:srgbClr val="375B3A"/>
              </a:solidFill>
              <a:effectLst/>
              <a:uLnTx/>
              <a:uFillTx/>
              <a:latin typeface="+mn-lt"/>
              <a:ea typeface="+mn-ea"/>
              <a:cs typeface="+mn-cs"/>
            </a:endParaRPr>
          </a:p>
        </p:txBody>
      </p:sp>
      <p:sp>
        <p:nvSpPr>
          <p:cNvPr id="6" name="Title 3"/>
          <p:cNvSpPr>
            <a:spLocks noGrp="1"/>
          </p:cNvSpPr>
          <p:nvPr>
            <p:ph type="title"/>
          </p:nvPr>
        </p:nvSpPr>
        <p:spPr/>
        <p:txBody>
          <a:bodyPr/>
          <a:lstStyle/>
          <a:p>
            <a:pPr algn="l"/>
            <a:r>
              <a:rPr lang="en-US" dirty="0" smtClean="0"/>
              <a:t>Society &amp; Culture: </a:t>
            </a:r>
            <a:r>
              <a:rPr lang="en-US" i="1" dirty="0" smtClean="0">
                <a:solidFill>
                  <a:schemeClr val="tx1"/>
                </a:solidFill>
              </a:rPr>
              <a:t>Goal 4.2</a:t>
            </a:r>
            <a:endParaRPr lang="en-US" dirty="0"/>
          </a:p>
        </p:txBody>
      </p:sp>
      <p:sp>
        <p:nvSpPr>
          <p:cNvPr id="5" name="Content Placeholder 4"/>
          <p:cNvSpPr>
            <a:spLocks noGrp="1"/>
          </p:cNvSpPr>
          <p:nvPr>
            <p:ph sz="quarter" idx="1"/>
          </p:nvPr>
        </p:nvSpPr>
        <p:spPr>
          <a:xfrm>
            <a:off x="320040" y="5181600"/>
            <a:ext cx="8503920" cy="1143000"/>
          </a:xfrm>
          <a:solidFill>
            <a:srgbClr val="E9E5DC"/>
          </a:solidFill>
        </p:spPr>
        <p:txBody>
          <a:bodyPr>
            <a:normAutofit/>
          </a:bodyPr>
          <a:lstStyle/>
          <a:p>
            <a:pPr marL="514350" indent="-514350">
              <a:buFont typeface="+mj-lt"/>
              <a:buAutoNum type="arabicPeriod" startAt="25"/>
            </a:pPr>
            <a:r>
              <a:rPr lang="en-US" sz="2100" u="sng" dirty="0" smtClean="0"/>
              <a:t>Community Gatherings &amp; Spaces:</a:t>
            </a:r>
            <a:r>
              <a:rPr lang="en-US" sz="2100" dirty="0" smtClean="0"/>
              <a:t> </a:t>
            </a:r>
            <a:r>
              <a:rPr lang="en-US" sz="2100" dirty="0" smtClean="0">
                <a:solidFill>
                  <a:srgbClr val="375B3A"/>
                </a:solidFill>
              </a:rPr>
              <a:t>In 2009, there were abundant spaces in the community to meet, though many residents preferred to get together with each other at private residences.</a:t>
            </a:r>
            <a:endParaRPr lang="en-US" sz="2100" u="sng" dirty="0" smtClean="0">
              <a:solidFill>
                <a:srgbClr val="375B3A"/>
              </a:solidFill>
            </a:endParaRPr>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8" name="Chart 7"/>
          <p:cNvGraphicFramePr/>
          <p:nvPr/>
        </p:nvGraphicFramePr>
        <p:xfrm>
          <a:off x="1181100" y="1371600"/>
          <a:ext cx="6781800" cy="3733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p:cNvSpPr txBox="1">
            <a:spLocks/>
          </p:cNvSpPr>
          <p:nvPr/>
        </p:nvSpPr>
        <p:spPr>
          <a:xfrm>
            <a:off x="4191000" y="1752600"/>
            <a:ext cx="4038600" cy="4681728"/>
          </a:xfrm>
          <a:prstGeom prst="rect">
            <a:avLst/>
          </a:prstGeom>
        </p:spPr>
        <p:txBody>
          <a:bodyPr vert="horz">
            <a:normAutofit/>
          </a:bodyPr>
          <a:lstStyle/>
          <a:p>
            <a:pPr marL="514350" marR="0" lvl="0" indent="-514350" algn="l" defTabSz="914400" rtl="0" eaLnBrk="1" fontAlgn="auto" latinLnBrk="0" hangingPunct="1">
              <a:lnSpc>
                <a:spcPct val="100000"/>
              </a:lnSpc>
              <a:spcBef>
                <a:spcPct val="20000"/>
              </a:spcBef>
              <a:spcAft>
                <a:spcPts val="0"/>
              </a:spcAft>
              <a:buClr>
                <a:schemeClr val="accent1"/>
              </a:buClr>
              <a:buSzPct val="85000"/>
              <a:tabLst/>
              <a:defRPr/>
            </a:pPr>
            <a:endParaRPr kumimoji="0" lang="en-US" sz="2000" b="0" i="0" u="sng" strike="noStrike" kern="1200" cap="none" spc="0" normalizeH="0" baseline="0" noProof="0" dirty="0">
              <a:ln>
                <a:noFill/>
              </a:ln>
              <a:solidFill>
                <a:srgbClr val="375B3A"/>
              </a:solidFill>
              <a:effectLst/>
              <a:uLnTx/>
              <a:uFillTx/>
              <a:latin typeface="+mn-lt"/>
              <a:ea typeface="+mn-ea"/>
              <a:cs typeface="+mn-cs"/>
            </a:endParaRPr>
          </a:p>
        </p:txBody>
      </p:sp>
      <p:sp>
        <p:nvSpPr>
          <p:cNvPr id="6" name="Title 3"/>
          <p:cNvSpPr>
            <a:spLocks noGrp="1"/>
          </p:cNvSpPr>
          <p:nvPr>
            <p:ph type="title"/>
          </p:nvPr>
        </p:nvSpPr>
        <p:spPr/>
        <p:txBody>
          <a:bodyPr/>
          <a:lstStyle/>
          <a:p>
            <a:pPr algn="l"/>
            <a:r>
              <a:rPr lang="en-US" dirty="0" smtClean="0"/>
              <a:t>Society &amp; Culture: </a:t>
            </a:r>
            <a:r>
              <a:rPr lang="en-US" i="1" dirty="0" smtClean="0">
                <a:solidFill>
                  <a:schemeClr val="tx1"/>
                </a:solidFill>
              </a:rPr>
              <a:t>Goal 4.2</a:t>
            </a:r>
            <a:endParaRPr lang="en-US" dirty="0"/>
          </a:p>
        </p:txBody>
      </p:sp>
      <p:sp>
        <p:nvSpPr>
          <p:cNvPr id="5" name="Content Placeholder 4"/>
          <p:cNvSpPr>
            <a:spLocks noGrp="1"/>
          </p:cNvSpPr>
          <p:nvPr>
            <p:ph sz="quarter" idx="1"/>
          </p:nvPr>
        </p:nvSpPr>
        <p:spPr>
          <a:xfrm>
            <a:off x="301752" y="5410200"/>
            <a:ext cx="8503920" cy="914400"/>
          </a:xfrm>
          <a:solidFill>
            <a:srgbClr val="E9E5DC"/>
          </a:solidFill>
        </p:spPr>
        <p:txBody>
          <a:bodyPr>
            <a:normAutofit/>
          </a:bodyPr>
          <a:lstStyle/>
          <a:p>
            <a:pPr marL="514350" indent="-514350">
              <a:buFont typeface="+mj-lt"/>
              <a:buAutoNum type="arabicPeriod" startAt="26"/>
            </a:pPr>
            <a:r>
              <a:rPr lang="en-US" sz="2100" u="sng" dirty="0" smtClean="0"/>
              <a:t>Community Capacity:</a:t>
            </a:r>
            <a:r>
              <a:rPr lang="en-US" sz="2100" dirty="0" smtClean="0"/>
              <a:t> </a:t>
            </a:r>
            <a:r>
              <a:rPr lang="en-US" sz="2100" dirty="0" smtClean="0">
                <a:solidFill>
                  <a:srgbClr val="375B3A"/>
                </a:solidFill>
              </a:rPr>
              <a:t>In 2009, Wallowa County residents felt that they worked together well as a community. </a:t>
            </a:r>
            <a:endParaRPr lang="en-US" sz="2100" u="sng" dirty="0">
              <a:solidFill>
                <a:srgbClr val="375B3A"/>
              </a:solidFill>
            </a:endParaRPr>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9" name="Chart 8"/>
          <p:cNvGraphicFramePr/>
          <p:nvPr/>
        </p:nvGraphicFramePr>
        <p:xfrm>
          <a:off x="800100" y="1447800"/>
          <a:ext cx="7543800" cy="37909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6066"/>
            <a:ext cx="8534400" cy="758952"/>
          </a:xfrm>
        </p:spPr>
        <p:txBody>
          <a:bodyPr>
            <a:normAutofit fontScale="90000"/>
          </a:bodyPr>
          <a:lstStyle/>
          <a:p>
            <a:r>
              <a:rPr lang="en-US" dirty="0" smtClean="0"/>
              <a:t>2009 Community Vitality </a:t>
            </a:r>
            <a:br>
              <a:rPr lang="en-US" dirty="0" smtClean="0"/>
            </a:br>
            <a:r>
              <a:rPr lang="en-US" dirty="0" smtClean="0"/>
              <a:t>Assessment Findings</a:t>
            </a:r>
            <a:endParaRPr lang="en-US" dirty="0"/>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14" name="Content Placeholder 6"/>
          <p:cNvGraphicFramePr>
            <a:graphicFrameLocks/>
          </p:cNvGraphicFramePr>
          <p:nvPr/>
        </p:nvGraphicFramePr>
        <p:xfrm>
          <a:off x="228600" y="1905000"/>
          <a:ext cx="4252119" cy="1901824"/>
        </p:xfrm>
        <a:graphic>
          <a:graphicData uri="http://schemas.openxmlformats.org/drawingml/2006/table">
            <a:tbl>
              <a:tblPr firstRow="1" bandRow="1">
                <a:tableStyleId>{69C7853C-536D-4A76-A0AE-DD22124D55A5}</a:tableStyleId>
              </a:tblPr>
              <a:tblGrid>
                <a:gridCol w="4252119"/>
              </a:tblGrid>
              <a:tr h="47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Areas</a:t>
                      </a:r>
                      <a:r>
                        <a:rPr lang="en-US" sz="2200" baseline="0" dirty="0" smtClean="0"/>
                        <a:t> of Strength </a:t>
                      </a:r>
                      <a:r>
                        <a:rPr lang="en-US" sz="2400" dirty="0" smtClean="0">
                          <a:solidFill>
                            <a:schemeClr val="bg1"/>
                          </a:solidFill>
                        </a:rPr>
                        <a:t>(≥ ½)</a:t>
                      </a:r>
                      <a:endParaRPr lang="en-US" sz="2200" dirty="0"/>
                    </a:p>
                  </a:txBody>
                  <a:tcPr/>
                </a:tc>
              </a:tr>
              <a:tr h="475456">
                <a:tc>
                  <a:txBody>
                    <a:bodyPr/>
                    <a:lstStyle/>
                    <a:p>
                      <a:r>
                        <a:rPr lang="en-US" sz="2200" dirty="0" smtClean="0">
                          <a:solidFill>
                            <a:schemeClr val="tx1"/>
                          </a:solidFill>
                        </a:rPr>
                        <a:t>Environment:  6/8</a:t>
                      </a:r>
                      <a:endParaRPr lang="en-US" sz="2200" dirty="0">
                        <a:solidFill>
                          <a:schemeClr val="tx1"/>
                        </a:solidFill>
                      </a:endParaRPr>
                    </a:p>
                  </a:txBody>
                  <a:tcPr/>
                </a:tc>
              </a:tr>
              <a:tr h="475456">
                <a:tc>
                  <a:txBody>
                    <a:bodyPr/>
                    <a:lstStyle/>
                    <a:p>
                      <a:r>
                        <a:rPr lang="en-US" sz="2200" dirty="0" smtClean="0">
                          <a:solidFill>
                            <a:schemeClr val="tx1"/>
                          </a:solidFill>
                        </a:rPr>
                        <a:t>Community Capacity:  7/9</a:t>
                      </a:r>
                      <a:endParaRPr lang="en-US" sz="2200" dirty="0">
                        <a:solidFill>
                          <a:schemeClr val="tx1"/>
                        </a:solidFill>
                      </a:endParaRPr>
                    </a:p>
                  </a:txBody>
                  <a:tcPr/>
                </a:tc>
              </a:tr>
              <a:tr h="475456">
                <a:tc>
                  <a:txBody>
                    <a:bodyPr/>
                    <a:lstStyle/>
                    <a:p>
                      <a:r>
                        <a:rPr lang="en-US" sz="2200" dirty="0" smtClean="0">
                          <a:solidFill>
                            <a:schemeClr val="tx1"/>
                          </a:solidFill>
                        </a:rPr>
                        <a:t>Economy:  4/7</a:t>
                      </a:r>
                      <a:endParaRPr lang="en-US" sz="2200" dirty="0">
                        <a:solidFill>
                          <a:schemeClr val="tx1"/>
                        </a:solidFill>
                      </a:endParaRPr>
                    </a:p>
                  </a:txBody>
                  <a:tcPr/>
                </a:tc>
              </a:tr>
            </a:tbl>
          </a:graphicData>
        </a:graphic>
      </p:graphicFrame>
      <p:graphicFrame>
        <p:nvGraphicFramePr>
          <p:cNvPr id="15" name="Content Placeholder 6"/>
          <p:cNvGraphicFramePr>
            <a:graphicFrameLocks/>
          </p:cNvGraphicFramePr>
          <p:nvPr/>
        </p:nvGraphicFramePr>
        <p:xfrm>
          <a:off x="4648200" y="1905000"/>
          <a:ext cx="4252119" cy="950912"/>
        </p:xfrm>
        <a:graphic>
          <a:graphicData uri="http://schemas.openxmlformats.org/drawingml/2006/table">
            <a:tbl>
              <a:tblPr firstRow="1" bandRow="1">
                <a:tableStyleId>{69C7853C-536D-4A76-A0AE-DD22124D55A5}</a:tableStyleId>
              </a:tblPr>
              <a:tblGrid>
                <a:gridCol w="4252119"/>
              </a:tblGrid>
              <a:tr h="475456">
                <a:tc>
                  <a:txBody>
                    <a:bodyPr/>
                    <a:lstStyle/>
                    <a:p>
                      <a:pPr algn="l"/>
                      <a:r>
                        <a:rPr lang="en-US" sz="2200" dirty="0" smtClean="0"/>
                        <a:t>Areas</a:t>
                      </a:r>
                      <a:r>
                        <a:rPr lang="en-US" sz="2200" baseline="0" dirty="0" smtClean="0"/>
                        <a:t> of Weakness (&lt; ½)</a:t>
                      </a:r>
                      <a:endParaRPr lang="en-US" sz="2200" dirty="0"/>
                    </a:p>
                  </a:txBody>
                  <a:tcPr/>
                </a:tc>
              </a:tr>
              <a:tr h="475456">
                <a:tc>
                  <a:txBody>
                    <a:bodyPr/>
                    <a:lstStyle/>
                    <a:p>
                      <a:pPr>
                        <a:buFont typeface="Wingdings" pitchFamily="2" charset="2"/>
                        <a:buNone/>
                      </a:pPr>
                      <a:r>
                        <a:rPr lang="en-US" sz="2200" dirty="0" smtClean="0"/>
                        <a:t>Social:  6/17</a:t>
                      </a:r>
                      <a:endParaRPr lang="en-US" sz="2200" dirty="0"/>
                    </a:p>
                  </a:txBody>
                  <a:tcPr/>
                </a:tc>
              </a:tr>
            </a:tbl>
          </a:graphicData>
        </a:graphic>
      </p:graphicFrame>
      <p:sp>
        <p:nvSpPr>
          <p:cNvPr id="16" name="TextBox 15"/>
          <p:cNvSpPr txBox="1"/>
          <p:nvPr/>
        </p:nvSpPr>
        <p:spPr>
          <a:xfrm>
            <a:off x="1143000" y="4267200"/>
            <a:ext cx="7010400" cy="1569660"/>
          </a:xfrm>
          <a:prstGeom prst="rect">
            <a:avLst/>
          </a:prstGeom>
          <a:noFill/>
        </p:spPr>
        <p:txBody>
          <a:bodyPr wrap="square" rtlCol="0">
            <a:spAutoFit/>
          </a:bodyPr>
          <a:lstStyle/>
          <a:p>
            <a:pPr algn="ctr"/>
            <a:r>
              <a:rPr lang="en-US" sz="2400" dirty="0" smtClean="0"/>
              <a:t>According to the 2009 assessment, Wallowa County is roughly 56% vital, and in three areas out of four, more than half of the indicators met or exceeded targets. </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
          </p:nvPr>
        </p:nvSpPr>
        <p:spPr>
          <a:xfrm>
            <a:off x="301752" y="1676400"/>
            <a:ext cx="8503920" cy="4800600"/>
          </a:xfrm>
        </p:spPr>
        <p:txBody>
          <a:bodyPr>
            <a:normAutofit/>
          </a:bodyPr>
          <a:lstStyle/>
          <a:p>
            <a:r>
              <a:rPr lang="en-US" dirty="0" smtClean="0"/>
              <a:t>Is this assessment consistent with your perceptions of the strengths and weaknesses of the county?</a:t>
            </a:r>
          </a:p>
          <a:p>
            <a:endParaRPr lang="en-US" dirty="0" smtClean="0"/>
          </a:p>
          <a:p>
            <a:r>
              <a:rPr lang="en-US" dirty="0" smtClean="0"/>
              <a:t>What has helped the county realize its positive outcomes?</a:t>
            </a:r>
          </a:p>
          <a:p>
            <a:r>
              <a:rPr lang="en-US" dirty="0" smtClean="0"/>
              <a:t>What strategies could be adopted to start improving in particular areas?</a:t>
            </a:r>
          </a:p>
          <a:p>
            <a:pPr>
              <a:buNone/>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92500" lnSpcReduction="10000"/>
          </a:bodyPr>
          <a:lstStyle/>
          <a:p>
            <a:r>
              <a:rPr lang="en-US" dirty="0" smtClean="0"/>
              <a:t>Indicator Report Summary</a:t>
            </a:r>
          </a:p>
          <a:p>
            <a:endParaRPr lang="en-US" dirty="0" smtClean="0"/>
          </a:p>
          <a:p>
            <a:r>
              <a:rPr lang="en-US" dirty="0" smtClean="0"/>
              <a:t>Full Indicator Report</a:t>
            </a:r>
          </a:p>
          <a:p>
            <a:pPr>
              <a:buNone/>
            </a:pPr>
            <a:r>
              <a:rPr lang="en-US" dirty="0" smtClean="0"/>
              <a:t>	</a:t>
            </a:r>
            <a:r>
              <a:rPr lang="en-US" dirty="0" smtClean="0">
                <a:solidFill>
                  <a:schemeClr val="tx2"/>
                </a:solidFill>
              </a:rPr>
              <a:t>contact Nils Christoffersen: nils@wallowaresources.org</a:t>
            </a:r>
          </a:p>
          <a:p>
            <a:pPr>
              <a:buNone/>
            </a:pPr>
            <a:r>
              <a:rPr lang="en-US" dirty="0" smtClean="0">
                <a:solidFill>
                  <a:schemeClr val="tx2"/>
                </a:solidFill>
              </a:rPr>
              <a:t>	or Lena Etuk: lena.etuk@oregonstate.edu </a:t>
            </a:r>
          </a:p>
          <a:p>
            <a:endParaRPr lang="en-US" dirty="0" smtClean="0"/>
          </a:p>
          <a:p>
            <a:r>
              <a:rPr lang="en-US" dirty="0" smtClean="0"/>
              <a:t>Oregon Rural Communities Explorer:</a:t>
            </a:r>
          </a:p>
          <a:p>
            <a:pPr algn="ctr">
              <a:buNone/>
            </a:pPr>
            <a:r>
              <a:rPr lang="en-US" dirty="0" smtClean="0"/>
              <a:t>www.oregonexplorer.info/rural</a:t>
            </a:r>
          </a:p>
          <a:p>
            <a:pPr lvl="1"/>
            <a:r>
              <a:rPr lang="en-US" dirty="0" smtClean="0"/>
              <a:t>In the Community Vitality section</a:t>
            </a:r>
          </a:p>
          <a:p>
            <a:pPr lvl="1">
              <a:buNone/>
            </a:pPr>
            <a:endParaRPr lang="en-US" dirty="0" smtClean="0"/>
          </a:p>
          <a:p>
            <a:pPr algn="ctr">
              <a:buNone/>
            </a:pPr>
            <a:r>
              <a:rPr lang="en-US" sz="3800" i="1" dirty="0" smtClean="0"/>
              <a:t>Thank You!</a:t>
            </a:r>
          </a:p>
        </p:txBody>
      </p:sp>
      <p:sp>
        <p:nvSpPr>
          <p:cNvPr id="4" name="TextBox 3"/>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6066"/>
            <a:ext cx="8534400" cy="758952"/>
          </a:xfrm>
        </p:spPr>
        <p:txBody>
          <a:bodyPr>
            <a:normAutofit fontScale="90000"/>
          </a:bodyPr>
          <a:lstStyle/>
          <a:p>
            <a:r>
              <a:rPr lang="en-US" dirty="0" smtClean="0"/>
              <a:t>2009 Community Vitality </a:t>
            </a:r>
            <a:br>
              <a:rPr lang="en-US" dirty="0" smtClean="0"/>
            </a:br>
            <a:r>
              <a:rPr lang="en-US" dirty="0" smtClean="0"/>
              <a:t>Assessment Findings</a:t>
            </a:r>
            <a:endParaRPr lang="en-US" dirty="0"/>
          </a:p>
        </p:txBody>
      </p:sp>
      <p:graphicFrame>
        <p:nvGraphicFramePr>
          <p:cNvPr id="7" name="Content Placeholder 6"/>
          <p:cNvGraphicFramePr>
            <a:graphicFrameLocks noGrp="1"/>
          </p:cNvGraphicFramePr>
          <p:nvPr>
            <p:ph sz="quarter" idx="1"/>
          </p:nvPr>
        </p:nvGraphicFramePr>
        <p:xfrm>
          <a:off x="228600" y="1905000"/>
          <a:ext cx="4252119" cy="1901824"/>
        </p:xfrm>
        <a:graphic>
          <a:graphicData uri="http://schemas.openxmlformats.org/drawingml/2006/table">
            <a:tbl>
              <a:tblPr firstRow="1" bandRow="1">
                <a:tableStyleId>{69C7853C-536D-4A76-A0AE-DD22124D55A5}</a:tableStyleId>
              </a:tblPr>
              <a:tblGrid>
                <a:gridCol w="4252119"/>
              </a:tblGrid>
              <a:tr h="475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Areas</a:t>
                      </a:r>
                      <a:r>
                        <a:rPr lang="en-US" sz="2200" baseline="0" dirty="0" smtClean="0"/>
                        <a:t> of Strength </a:t>
                      </a:r>
                      <a:r>
                        <a:rPr lang="en-US" sz="2400" dirty="0" smtClean="0">
                          <a:solidFill>
                            <a:schemeClr val="bg1"/>
                          </a:solidFill>
                        </a:rPr>
                        <a:t>(≥ ½)</a:t>
                      </a:r>
                      <a:endParaRPr lang="en-US" sz="2200" dirty="0"/>
                    </a:p>
                  </a:txBody>
                  <a:tcPr/>
                </a:tc>
              </a:tr>
              <a:tr h="475456">
                <a:tc>
                  <a:txBody>
                    <a:bodyPr/>
                    <a:lstStyle/>
                    <a:p>
                      <a:r>
                        <a:rPr lang="en-US" sz="2200" dirty="0" smtClean="0">
                          <a:solidFill>
                            <a:schemeClr val="tx1"/>
                          </a:solidFill>
                        </a:rPr>
                        <a:t>Environment:  6/8</a:t>
                      </a:r>
                      <a:endParaRPr lang="en-US" sz="2200" dirty="0">
                        <a:solidFill>
                          <a:schemeClr val="tx1"/>
                        </a:solidFill>
                      </a:endParaRPr>
                    </a:p>
                  </a:txBody>
                  <a:tcPr/>
                </a:tc>
              </a:tr>
              <a:tr h="475456">
                <a:tc>
                  <a:txBody>
                    <a:bodyPr/>
                    <a:lstStyle/>
                    <a:p>
                      <a:r>
                        <a:rPr lang="en-US" sz="2200" dirty="0" smtClean="0">
                          <a:solidFill>
                            <a:schemeClr val="tx1"/>
                          </a:solidFill>
                        </a:rPr>
                        <a:t>Community Capacity:  7/9</a:t>
                      </a:r>
                      <a:endParaRPr lang="en-US" sz="2200" dirty="0">
                        <a:solidFill>
                          <a:schemeClr val="tx1"/>
                        </a:solidFill>
                      </a:endParaRPr>
                    </a:p>
                  </a:txBody>
                  <a:tcPr/>
                </a:tc>
              </a:tr>
              <a:tr h="475456">
                <a:tc>
                  <a:txBody>
                    <a:bodyPr/>
                    <a:lstStyle/>
                    <a:p>
                      <a:r>
                        <a:rPr lang="en-US" sz="2200" dirty="0" smtClean="0">
                          <a:solidFill>
                            <a:schemeClr val="tx1"/>
                          </a:solidFill>
                        </a:rPr>
                        <a:t>Economy:  4/7</a:t>
                      </a:r>
                      <a:endParaRPr lang="en-US" sz="2200" dirty="0">
                        <a:solidFill>
                          <a:schemeClr val="tx1"/>
                        </a:solidFill>
                      </a:endParaRPr>
                    </a:p>
                  </a:txBody>
                  <a:tcPr/>
                </a:tc>
              </a:tr>
            </a:tbl>
          </a:graphicData>
        </a:graphic>
      </p:graphicFrame>
      <p:sp>
        <p:nvSpPr>
          <p:cNvPr id="9" name="TextBox 8"/>
          <p:cNvSpPr txBox="1"/>
          <p:nvPr/>
        </p:nvSpPr>
        <p:spPr>
          <a:xfrm>
            <a:off x="1143000" y="4267200"/>
            <a:ext cx="6934200" cy="1569660"/>
          </a:xfrm>
          <a:prstGeom prst="rect">
            <a:avLst/>
          </a:prstGeom>
          <a:noFill/>
        </p:spPr>
        <p:txBody>
          <a:bodyPr wrap="square" rtlCol="0">
            <a:spAutoFit/>
          </a:bodyPr>
          <a:lstStyle/>
          <a:p>
            <a:pPr algn="ctr"/>
            <a:r>
              <a:rPr lang="en-US" sz="2400" dirty="0" smtClean="0"/>
              <a:t>According to the 2009 assessment, Wallowa County is roughly 56% vital, and in three areas out of four, more than half of the indicators met or exceeded targets. </a:t>
            </a:r>
            <a:endParaRPr lang="en-US" sz="2400" dirty="0"/>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8" name="Content Placeholder 6"/>
          <p:cNvGraphicFramePr>
            <a:graphicFrameLocks/>
          </p:cNvGraphicFramePr>
          <p:nvPr/>
        </p:nvGraphicFramePr>
        <p:xfrm>
          <a:off x="4648200" y="1905000"/>
          <a:ext cx="4252119" cy="950912"/>
        </p:xfrm>
        <a:graphic>
          <a:graphicData uri="http://schemas.openxmlformats.org/drawingml/2006/table">
            <a:tbl>
              <a:tblPr firstRow="1" bandRow="1">
                <a:tableStyleId>{69C7853C-536D-4A76-A0AE-DD22124D55A5}</a:tableStyleId>
              </a:tblPr>
              <a:tblGrid>
                <a:gridCol w="4252119"/>
              </a:tblGrid>
              <a:tr h="475456">
                <a:tc>
                  <a:txBody>
                    <a:bodyPr/>
                    <a:lstStyle/>
                    <a:p>
                      <a:pPr algn="l"/>
                      <a:r>
                        <a:rPr lang="en-US" sz="2200" dirty="0" smtClean="0"/>
                        <a:t>Areas</a:t>
                      </a:r>
                      <a:r>
                        <a:rPr lang="en-US" sz="2200" baseline="0" dirty="0" smtClean="0"/>
                        <a:t> of Weakness (&lt; ½)</a:t>
                      </a:r>
                      <a:endParaRPr lang="en-US" sz="2200" dirty="0"/>
                    </a:p>
                  </a:txBody>
                  <a:tcPr/>
                </a:tc>
              </a:tr>
              <a:tr h="475456">
                <a:tc>
                  <a:txBody>
                    <a:bodyPr/>
                    <a:lstStyle/>
                    <a:p>
                      <a:pPr>
                        <a:buFont typeface="Wingdings" pitchFamily="2" charset="2"/>
                        <a:buNone/>
                      </a:pPr>
                      <a:r>
                        <a:rPr lang="en-US" sz="2200" dirty="0" smtClean="0"/>
                        <a:t>Social:  6/17</a:t>
                      </a:r>
                      <a:endParaRPr lang="en-US" sz="2200"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971800"/>
          </a:xfrm>
        </p:spPr>
        <p:txBody>
          <a:bodyPr>
            <a:normAutofit/>
          </a:bodyPr>
          <a:lstStyle/>
          <a:p>
            <a:pPr marL="274320" lvl="0" indent="-274320" algn="l">
              <a:buClr>
                <a:srgbClr val="D34817"/>
              </a:buClr>
            </a:pPr>
            <a:r>
              <a:rPr lang="en-US" sz="3200" b="0" i="1" cap="none" spc="0" dirty="0" smtClean="0">
                <a:solidFill>
                  <a:prstClr val="black"/>
                </a:solidFill>
              </a:rPr>
              <a:t>Goal 1.1 </a:t>
            </a:r>
          </a:p>
          <a:p>
            <a:pPr marL="274320" indent="-274320" algn="l">
              <a:buClr>
                <a:srgbClr val="D34817"/>
              </a:buClr>
            </a:pPr>
            <a:r>
              <a:rPr lang="en-US" sz="2000" b="0" i="1" cap="none" spc="0" dirty="0" smtClean="0">
                <a:solidFill>
                  <a:prstClr val="black"/>
                </a:solidFill>
              </a:rPr>
              <a:t>	</a:t>
            </a:r>
            <a:r>
              <a:rPr lang="en-US" sz="2600" b="0" cap="none" spc="0" dirty="0" smtClean="0"/>
              <a:t>Wallowa County is rich in year-round residents, with a foundation of young people and families. Our quality of life attracts families, young people, and newcomers with similar values. </a:t>
            </a:r>
          </a:p>
          <a:p>
            <a:endParaRPr lang="en-US" dirty="0"/>
          </a:p>
        </p:txBody>
      </p:sp>
      <p:sp>
        <p:nvSpPr>
          <p:cNvPr id="4" name="Title 3"/>
          <p:cNvSpPr>
            <a:spLocks noGrp="1"/>
          </p:cNvSpPr>
          <p:nvPr>
            <p:ph type="title"/>
          </p:nvPr>
        </p:nvSpPr>
        <p:spPr/>
        <p:txBody>
          <a:bodyPr/>
          <a:lstStyle/>
          <a:p>
            <a:r>
              <a:rPr lang="en-US" dirty="0" smtClean="0"/>
              <a:t>Social</a:t>
            </a:r>
            <a:endParaRPr lang="en-US" dirty="0"/>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173666"/>
            <a:ext cx="8534400" cy="898950"/>
          </a:xfrm>
        </p:spPr>
        <p:txBody>
          <a:bodyPr>
            <a:normAutofit/>
          </a:bodyPr>
          <a:lstStyle/>
          <a:p>
            <a:pPr algn="l"/>
            <a:r>
              <a:rPr lang="en-US" dirty="0" smtClean="0">
                <a:solidFill>
                  <a:schemeClr val="bg2">
                    <a:lumMod val="50000"/>
                  </a:schemeClr>
                </a:solidFill>
              </a:rPr>
              <a:t>Social: </a:t>
            </a:r>
            <a:r>
              <a:rPr lang="en-US" i="1" dirty="0" smtClean="0">
                <a:solidFill>
                  <a:schemeClr val="tx1"/>
                </a:solidFill>
              </a:rPr>
              <a:t>Goal 1.1</a:t>
            </a:r>
            <a:endParaRPr lang="en-US" i="1" dirty="0"/>
          </a:p>
        </p:txBody>
      </p:sp>
      <p:sp>
        <p:nvSpPr>
          <p:cNvPr id="5" name="Content Placeholder 4"/>
          <p:cNvSpPr>
            <a:spLocks noGrp="1"/>
          </p:cNvSpPr>
          <p:nvPr>
            <p:ph sz="quarter" idx="1"/>
          </p:nvPr>
        </p:nvSpPr>
        <p:spPr>
          <a:xfrm>
            <a:off x="304800" y="4949952"/>
            <a:ext cx="8503920" cy="1374648"/>
          </a:xfrm>
          <a:solidFill>
            <a:schemeClr val="bg2">
              <a:alpha val="68000"/>
            </a:schemeClr>
          </a:solidFill>
        </p:spPr>
        <p:txBody>
          <a:bodyPr>
            <a:normAutofit fontScale="92500" lnSpcReduction="20000"/>
          </a:bodyPr>
          <a:lstStyle/>
          <a:p>
            <a:pPr marL="514350" indent="-514350">
              <a:buFont typeface="+mj-lt"/>
              <a:buAutoNum type="arabicPeriod"/>
            </a:pPr>
            <a:r>
              <a:rPr lang="en-US" u="sng" dirty="0" smtClean="0"/>
              <a:t>Population by Age:</a:t>
            </a:r>
            <a:r>
              <a:rPr lang="en-US" dirty="0" smtClean="0"/>
              <a:t> </a:t>
            </a:r>
            <a:r>
              <a:rPr lang="en-US" dirty="0" smtClean="0">
                <a:solidFill>
                  <a:schemeClr val="accent2"/>
                </a:solidFill>
              </a:rPr>
              <a:t>The percentage of population age 25-44 in Wallowa County was lower than desired and the percentage of population age 45-64 in Wallowa County was higher than desired by residents</a:t>
            </a:r>
            <a:endParaRPr lang="en-US" u="sng" dirty="0" smtClean="0">
              <a:solidFill>
                <a:schemeClr val="accent2"/>
              </a:solidFill>
            </a:endParaRPr>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7" name="Chart 6"/>
          <p:cNvGraphicFramePr/>
          <p:nvPr/>
        </p:nvGraphicFramePr>
        <p:xfrm>
          <a:off x="838200" y="990600"/>
          <a:ext cx="7698105"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9"/>
          <p:cNvSpPr/>
          <p:nvPr/>
        </p:nvSpPr>
        <p:spPr>
          <a:xfrm>
            <a:off x="5410200" y="2057400"/>
            <a:ext cx="685800" cy="762000"/>
          </a:xfrm>
          <a:prstGeom prst="ellipse">
            <a:avLst/>
          </a:prstGeom>
          <a:noFill/>
          <a:ln w="28575"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173666"/>
            <a:ext cx="8534400" cy="898950"/>
          </a:xfrm>
        </p:spPr>
        <p:txBody>
          <a:bodyPr>
            <a:normAutofit/>
          </a:bodyPr>
          <a:lstStyle/>
          <a:p>
            <a:pPr algn="l"/>
            <a:r>
              <a:rPr lang="en-US" dirty="0" smtClean="0">
                <a:solidFill>
                  <a:schemeClr val="bg2">
                    <a:lumMod val="50000"/>
                  </a:schemeClr>
                </a:solidFill>
              </a:rPr>
              <a:t>Social: </a:t>
            </a:r>
            <a:r>
              <a:rPr lang="en-US" i="1" dirty="0" smtClean="0">
                <a:solidFill>
                  <a:schemeClr val="tx1"/>
                </a:solidFill>
              </a:rPr>
              <a:t>Goal 1.1</a:t>
            </a:r>
            <a:endParaRPr lang="en-US" i="1" dirty="0"/>
          </a:p>
        </p:txBody>
      </p:sp>
      <p:sp>
        <p:nvSpPr>
          <p:cNvPr id="5" name="Content Placeholder 4"/>
          <p:cNvSpPr>
            <a:spLocks noGrp="1"/>
          </p:cNvSpPr>
          <p:nvPr>
            <p:ph sz="quarter" idx="1"/>
          </p:nvPr>
        </p:nvSpPr>
        <p:spPr>
          <a:xfrm>
            <a:off x="304800" y="5029200"/>
            <a:ext cx="8503920" cy="1219200"/>
          </a:xfrm>
          <a:solidFill>
            <a:schemeClr val="bg2">
              <a:alpha val="68000"/>
            </a:schemeClr>
          </a:solidFill>
        </p:spPr>
        <p:txBody>
          <a:bodyPr>
            <a:normAutofit/>
          </a:bodyPr>
          <a:lstStyle/>
          <a:p>
            <a:pPr marL="514350" indent="-514350">
              <a:buFont typeface="+mj-lt"/>
              <a:buAutoNum type="arabicPeriod" startAt="2"/>
            </a:pPr>
            <a:r>
              <a:rPr lang="en-US" sz="2400" u="sng" dirty="0" smtClean="0"/>
              <a:t>Migration by Age:</a:t>
            </a:r>
            <a:r>
              <a:rPr lang="en-US" sz="2400" dirty="0" smtClean="0"/>
              <a:t> </a:t>
            </a:r>
            <a:r>
              <a:rPr lang="en-US" sz="2400" dirty="0" smtClean="0">
                <a:solidFill>
                  <a:schemeClr val="accent2"/>
                </a:solidFill>
              </a:rPr>
              <a:t>The net migration rates of Wallowa County residents were higher than desired for some age groups.</a:t>
            </a:r>
            <a:endParaRPr lang="en-US" sz="2400" u="sng" dirty="0" smtClean="0">
              <a:solidFill>
                <a:schemeClr val="accent2"/>
              </a:solidFill>
            </a:endParaRPr>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8" name="Chart 7"/>
          <p:cNvGraphicFramePr/>
          <p:nvPr/>
        </p:nvGraphicFramePr>
        <p:xfrm>
          <a:off x="457200" y="1143000"/>
          <a:ext cx="8305800" cy="36385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743200"/>
            <a:ext cx="6480174" cy="2819400"/>
          </a:xfrm>
        </p:spPr>
        <p:txBody>
          <a:bodyPr>
            <a:normAutofit/>
          </a:bodyPr>
          <a:lstStyle/>
          <a:p>
            <a:pPr marL="274320" lvl="0" indent="-274320" algn="l">
              <a:buClr>
                <a:srgbClr val="D34817"/>
              </a:buClr>
            </a:pPr>
            <a:r>
              <a:rPr lang="en-US" sz="3200" b="0" i="1" cap="none" spc="0" dirty="0" smtClean="0">
                <a:solidFill>
                  <a:prstClr val="black"/>
                </a:solidFill>
              </a:rPr>
              <a:t>Goal 1.2 </a:t>
            </a:r>
          </a:p>
          <a:p>
            <a:pPr marL="274320" indent="-274320" algn="l">
              <a:buClr>
                <a:srgbClr val="D34817"/>
              </a:buClr>
            </a:pPr>
            <a:r>
              <a:rPr lang="en-US" sz="2000" b="0" i="1" cap="none" spc="0" dirty="0" smtClean="0">
                <a:solidFill>
                  <a:prstClr val="black"/>
                </a:solidFill>
              </a:rPr>
              <a:t>	</a:t>
            </a:r>
            <a:r>
              <a:rPr lang="en-US" sz="2600" b="0" cap="none" spc="0" dirty="0" smtClean="0"/>
              <a:t>We intentionally care for and nurture one another. </a:t>
            </a:r>
          </a:p>
          <a:p>
            <a:endParaRPr lang="en-US" dirty="0"/>
          </a:p>
        </p:txBody>
      </p:sp>
      <p:sp>
        <p:nvSpPr>
          <p:cNvPr id="4" name="Title 3"/>
          <p:cNvSpPr>
            <a:spLocks noGrp="1"/>
          </p:cNvSpPr>
          <p:nvPr>
            <p:ph type="title"/>
          </p:nvPr>
        </p:nvSpPr>
        <p:spPr/>
        <p:txBody>
          <a:bodyPr/>
          <a:lstStyle/>
          <a:p>
            <a:r>
              <a:rPr lang="en-US" dirty="0" smtClean="0"/>
              <a:t>Social</a:t>
            </a:r>
            <a:endParaRPr lang="en-US" dirty="0"/>
          </a:p>
        </p:txBody>
      </p:sp>
      <p:sp>
        <p:nvSpPr>
          <p:cNvPr id="7" name="TextBox 6"/>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solidFill>
                  <a:schemeClr val="bg2">
                    <a:lumMod val="50000"/>
                  </a:schemeClr>
                </a:solidFill>
              </a:rPr>
              <a:t>Social: </a:t>
            </a:r>
            <a:r>
              <a:rPr lang="en-US" i="1" dirty="0" smtClean="0">
                <a:solidFill>
                  <a:schemeClr val="tx1"/>
                </a:solidFill>
              </a:rPr>
              <a:t>Goal 1.2</a:t>
            </a:r>
            <a:endParaRPr lang="en-US" i="1" dirty="0"/>
          </a:p>
        </p:txBody>
      </p:sp>
      <p:sp>
        <p:nvSpPr>
          <p:cNvPr id="5" name="Content Placeholder 4"/>
          <p:cNvSpPr>
            <a:spLocks noGrp="1"/>
          </p:cNvSpPr>
          <p:nvPr>
            <p:ph sz="half" idx="1"/>
          </p:nvPr>
        </p:nvSpPr>
        <p:spPr>
          <a:xfrm>
            <a:off x="301752" y="1371600"/>
            <a:ext cx="4038600" cy="4953000"/>
          </a:xfrm>
          <a:solidFill>
            <a:schemeClr val="bg2">
              <a:alpha val="68000"/>
            </a:schemeClr>
          </a:solidFill>
        </p:spPr>
        <p:txBody>
          <a:bodyPr>
            <a:normAutofit fontScale="92500" lnSpcReduction="10000"/>
          </a:bodyPr>
          <a:lstStyle/>
          <a:p>
            <a:pPr marL="514350" indent="-514350">
              <a:buFont typeface="+mj-lt"/>
              <a:buAutoNum type="arabicPeriod" startAt="3"/>
            </a:pPr>
            <a:r>
              <a:rPr lang="en-US" u="sng" dirty="0" smtClean="0"/>
              <a:t>Health Care Satisfaction:</a:t>
            </a:r>
          </a:p>
          <a:p>
            <a:pPr marL="788670" lvl="1" indent="-514350">
              <a:buNone/>
            </a:pPr>
            <a:r>
              <a:rPr lang="en-US" u="sng" dirty="0" smtClean="0">
                <a:solidFill>
                  <a:srgbClr val="375B3A"/>
                </a:solidFill>
              </a:rPr>
              <a:t>Quality</a:t>
            </a:r>
            <a:r>
              <a:rPr lang="en-US" dirty="0" smtClean="0">
                <a:solidFill>
                  <a:srgbClr val="375B3A"/>
                </a:solidFill>
              </a:rPr>
              <a:t> – In 2009, the majority of residents (86%) were satisfied with the quality of care in the county</a:t>
            </a:r>
          </a:p>
          <a:p>
            <a:pPr marL="788670" lvl="1" indent="-514350">
              <a:buNone/>
            </a:pPr>
            <a:r>
              <a:rPr lang="en-US" u="sng" dirty="0" smtClean="0">
                <a:solidFill>
                  <a:schemeClr val="accent2"/>
                </a:solidFill>
              </a:rPr>
              <a:t>Options</a:t>
            </a:r>
            <a:r>
              <a:rPr lang="en-US" dirty="0" smtClean="0">
                <a:solidFill>
                  <a:schemeClr val="accent2"/>
                </a:solidFill>
              </a:rPr>
              <a:t> – In 2009, too many residents delayed care due to lack of options (16%) and felt there were too few provider options</a:t>
            </a:r>
          </a:p>
          <a:p>
            <a:pPr marL="788670" lvl="1" indent="-514350">
              <a:buNone/>
            </a:pPr>
            <a:r>
              <a:rPr lang="en-US" u="sng" dirty="0" smtClean="0">
                <a:solidFill>
                  <a:srgbClr val="375B3A"/>
                </a:solidFill>
              </a:rPr>
              <a:t>Access</a:t>
            </a:r>
            <a:r>
              <a:rPr lang="en-US" dirty="0" smtClean="0">
                <a:solidFill>
                  <a:srgbClr val="375B3A"/>
                </a:solidFill>
              </a:rPr>
              <a:t> – In 2009, the majority of residents were satisfied with the distance they traveled, did not travel far, and did not travel outside the county for care</a:t>
            </a:r>
          </a:p>
        </p:txBody>
      </p:sp>
      <p:sp>
        <p:nvSpPr>
          <p:cNvPr id="6" name="TextBox 5"/>
          <p:cNvSpPr txBox="1"/>
          <p:nvPr/>
        </p:nvSpPr>
        <p:spPr>
          <a:xfrm>
            <a:off x="2514600" y="6379534"/>
            <a:ext cx="4114800" cy="369332"/>
          </a:xfrm>
          <a:prstGeom prst="rect">
            <a:avLst/>
          </a:prstGeom>
          <a:noFill/>
        </p:spPr>
        <p:txBody>
          <a:bodyPr wrap="square" rtlCol="0">
            <a:spAutoFit/>
          </a:bodyPr>
          <a:lstStyle/>
          <a:p>
            <a:pPr algn="ctr"/>
            <a:r>
              <a:rPr lang="en-US" dirty="0" smtClean="0">
                <a:solidFill>
                  <a:schemeClr val="bg2"/>
                </a:solidFill>
              </a:rPr>
              <a:t>The Vital Wallowa Indicator Project</a:t>
            </a:r>
            <a:endParaRPr lang="en-US" dirty="0">
              <a:solidFill>
                <a:schemeClr val="bg2"/>
              </a:solidFill>
            </a:endParaRPr>
          </a:p>
        </p:txBody>
      </p:sp>
      <p:graphicFrame>
        <p:nvGraphicFramePr>
          <p:cNvPr id="7" name="Chart 6"/>
          <p:cNvGraphicFramePr/>
          <p:nvPr/>
        </p:nvGraphicFramePr>
        <p:xfrm>
          <a:off x="4495800" y="1524000"/>
          <a:ext cx="44958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Civic</Template>
  <TotalTime>3697</TotalTime>
  <Words>7011</Words>
  <Application>Microsoft Office PowerPoint</Application>
  <PresentationFormat>On-screen Show (4:3)</PresentationFormat>
  <Paragraphs>684</Paragraphs>
  <Slides>38</Slides>
  <Notes>37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Civic</vt:lpstr>
      <vt:lpstr>2009 Wallowa County Vitality Assessment</vt:lpstr>
      <vt:lpstr>Community Vitality Assessment Methodology</vt:lpstr>
      <vt:lpstr>Vital Wallowa Indicator Project Survey</vt:lpstr>
      <vt:lpstr>2009 Community Vitality  Assessment Findings</vt:lpstr>
      <vt:lpstr>Social</vt:lpstr>
      <vt:lpstr>Social: Goal 1.1</vt:lpstr>
      <vt:lpstr>Social: Goal 1.1</vt:lpstr>
      <vt:lpstr>Social</vt:lpstr>
      <vt:lpstr>Social: Goal 1.2</vt:lpstr>
      <vt:lpstr>Social: Goal 1.2</vt:lpstr>
      <vt:lpstr>Social</vt:lpstr>
      <vt:lpstr>Social: Goal 1.3</vt:lpstr>
      <vt:lpstr>Social</vt:lpstr>
      <vt:lpstr>Social: Goal 1.4</vt:lpstr>
      <vt:lpstr>Social</vt:lpstr>
      <vt:lpstr>Social: Goal 1.5</vt:lpstr>
      <vt:lpstr>Social: Goal 1.5</vt:lpstr>
      <vt:lpstr>Social: Goal 1.5</vt:lpstr>
      <vt:lpstr>Economy</vt:lpstr>
      <vt:lpstr>Economy: Goal 2.1</vt:lpstr>
      <vt:lpstr>Economy</vt:lpstr>
      <vt:lpstr>Economy: Goal 2.2</vt:lpstr>
      <vt:lpstr>Economy</vt:lpstr>
      <vt:lpstr>Economy: Goal 2.3</vt:lpstr>
      <vt:lpstr>Economy: Goal 2.3</vt:lpstr>
      <vt:lpstr>Environment</vt:lpstr>
      <vt:lpstr>Environment</vt:lpstr>
      <vt:lpstr>Environment: Goal 3.2</vt:lpstr>
      <vt:lpstr>Environment: Goal 3.2</vt:lpstr>
      <vt:lpstr>Environment: Goal 3.2</vt:lpstr>
      <vt:lpstr>Community Capacity</vt:lpstr>
      <vt:lpstr>Society &amp; Culture: Goal 4.2</vt:lpstr>
      <vt:lpstr>Community Capacity</vt:lpstr>
      <vt:lpstr>Society &amp; Culture: Goal 4.2</vt:lpstr>
      <vt:lpstr>Society &amp; Culture: Goal 4.2</vt:lpstr>
      <vt:lpstr>2009 Community Vitality  Assessment Findings</vt:lpstr>
      <vt:lpstr>Discussion</vt:lpstr>
      <vt:lpstr>For more information…</vt:lpstr>
    </vt:vector>
  </TitlesOfParts>
  <Company>Oregon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Tillamook County: 2020 Strategic Vision  2009 Indicator Report</dc:title>
  <dc:creator>etukl</dc:creator>
  <cp:lastModifiedBy>etukl</cp:lastModifiedBy>
  <cp:revision>308</cp:revision>
  <dcterms:created xsi:type="dcterms:W3CDTF">2010-01-17T19:30:22Z</dcterms:created>
  <dcterms:modified xsi:type="dcterms:W3CDTF">2010-03-02T21:12:41Z</dcterms:modified>
</cp:coreProperties>
</file>